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256" r:id="rId2"/>
    <p:sldId id="257" r:id="rId3"/>
    <p:sldId id="338" r:id="rId4"/>
    <p:sldId id="269" r:id="rId5"/>
    <p:sldId id="337" r:id="rId6"/>
    <p:sldId id="310" r:id="rId7"/>
    <p:sldId id="339" r:id="rId8"/>
    <p:sldId id="341" r:id="rId9"/>
    <p:sldId id="349" r:id="rId10"/>
    <p:sldId id="350" r:id="rId11"/>
    <p:sldId id="351" r:id="rId12"/>
    <p:sldId id="352" r:id="rId13"/>
    <p:sldId id="353" r:id="rId14"/>
    <p:sldId id="354" r:id="rId15"/>
    <p:sldId id="343" r:id="rId16"/>
    <p:sldId id="348" r:id="rId17"/>
    <p:sldId id="355" r:id="rId18"/>
    <p:sldId id="356" r:id="rId19"/>
    <p:sldId id="357" r:id="rId20"/>
    <p:sldId id="358" r:id="rId21"/>
    <p:sldId id="359" r:id="rId22"/>
    <p:sldId id="275" r:id="rId23"/>
    <p:sldId id="360" r:id="rId24"/>
    <p:sldId id="361" r:id="rId25"/>
    <p:sldId id="335" r:id="rId26"/>
    <p:sldId id="362" r:id="rId27"/>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1" userDrawn="1">
          <p15:clr>
            <a:srgbClr val="A4A3A4"/>
          </p15:clr>
        </p15:guide>
        <p15:guide id="2" pos="221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onica Ataya" initials="VA" lastIdx="1" clrIdx="0">
    <p:extLst>
      <p:ext uri="{19B8F6BF-5375-455C-9EA6-DF929625EA0E}">
        <p15:presenceInfo xmlns:p15="http://schemas.microsoft.com/office/powerpoint/2012/main" userId="S-1-5-21-2149194471-4062825396-1265956158-14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44" autoAdjust="0"/>
    <p:restoredTop sz="79541" autoAdjust="0"/>
  </p:normalViewPr>
  <p:slideViewPr>
    <p:cSldViewPr>
      <p:cViewPr varScale="1">
        <p:scale>
          <a:sx n="72" d="100"/>
          <a:sy n="72" d="100"/>
        </p:scale>
        <p:origin x="1284" y="7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notesViewPr>
    <p:cSldViewPr>
      <p:cViewPr>
        <p:scale>
          <a:sx n="100" d="100"/>
          <a:sy n="100" d="100"/>
        </p:scale>
        <p:origin x="1836" y="72"/>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2603" cy="465457"/>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5734" y="0"/>
            <a:ext cx="3042603" cy="465457"/>
          </a:xfrm>
          <a:prstGeom prst="rect">
            <a:avLst/>
          </a:prstGeom>
        </p:spPr>
        <p:txBody>
          <a:bodyPr vert="horz" lIns="91440" tIns="45720" rIns="91440" bIns="45720" rtlCol="0"/>
          <a:lstStyle>
            <a:lvl1pPr algn="r">
              <a:defRPr sz="1200"/>
            </a:lvl1pPr>
          </a:lstStyle>
          <a:p>
            <a:fld id="{67078950-5DBB-4304-93C7-5573BBA22EE5}" type="datetimeFigureOut">
              <a:rPr lang="en-CA" smtClean="0"/>
              <a:pPr/>
              <a:t>9/06/17</a:t>
            </a:fld>
            <a:endParaRPr lang="en-CA"/>
          </a:p>
        </p:txBody>
      </p:sp>
      <p:sp>
        <p:nvSpPr>
          <p:cNvPr id="4" name="Footer Placeholder 3"/>
          <p:cNvSpPr>
            <a:spLocks noGrp="1"/>
          </p:cNvSpPr>
          <p:nvPr>
            <p:ph type="ftr" sz="quarter" idx="2"/>
          </p:nvPr>
        </p:nvSpPr>
        <p:spPr>
          <a:xfrm>
            <a:off x="2" y="8838869"/>
            <a:ext cx="3042603" cy="465457"/>
          </a:xfrm>
          <a:prstGeom prst="rect">
            <a:avLst/>
          </a:prstGeom>
        </p:spPr>
        <p:txBody>
          <a:bodyPr vert="horz" lIns="91440" tIns="45720" rIns="91440" bIns="45720" rtlCol="0" anchor="b"/>
          <a:lstStyle>
            <a:lvl1pPr algn="l">
              <a:defRPr sz="1200"/>
            </a:lvl1pPr>
          </a:lstStyle>
          <a:p>
            <a:r>
              <a:rPr lang="en-CA"/>
              <a:t>Presenter: Nowrin Abedin, Larry Jopko                   April 8,2013                                                  2</a:t>
            </a:r>
          </a:p>
        </p:txBody>
      </p:sp>
      <p:sp>
        <p:nvSpPr>
          <p:cNvPr id="5" name="Slide Number Placeholder 4"/>
          <p:cNvSpPr>
            <a:spLocks noGrp="1"/>
          </p:cNvSpPr>
          <p:nvPr>
            <p:ph type="sldNum" sz="quarter" idx="3"/>
          </p:nvPr>
        </p:nvSpPr>
        <p:spPr>
          <a:xfrm>
            <a:off x="3975734" y="8838869"/>
            <a:ext cx="3042603" cy="465457"/>
          </a:xfrm>
          <a:prstGeom prst="rect">
            <a:avLst/>
          </a:prstGeom>
        </p:spPr>
        <p:txBody>
          <a:bodyPr vert="horz" lIns="91440" tIns="45720" rIns="91440" bIns="45720" rtlCol="0" anchor="b"/>
          <a:lstStyle>
            <a:lvl1pPr algn="r">
              <a:defRPr sz="1200"/>
            </a:lvl1pPr>
          </a:lstStyle>
          <a:p>
            <a:fld id="{2F11729C-D02C-4D86-894A-51980FED6251}" type="slidenum">
              <a:rPr lang="en-CA" smtClean="0"/>
              <a:pPr/>
              <a:t>‹#›</a:t>
            </a:fld>
            <a:endParaRPr lang="en-CA"/>
          </a:p>
        </p:txBody>
      </p:sp>
    </p:spTree>
    <p:extLst>
      <p:ext uri="{BB962C8B-B14F-4D97-AF65-F5344CB8AC3E}">
        <p14:creationId xmlns:p14="http://schemas.microsoft.com/office/powerpoint/2010/main" val="68993716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1968" cy="465296"/>
          </a:xfrm>
          <a:prstGeom prst="rect">
            <a:avLst/>
          </a:prstGeom>
        </p:spPr>
        <p:txBody>
          <a:bodyPr vert="horz" lIns="92830" tIns="46415" rIns="92830" bIns="46415" rtlCol="0"/>
          <a:lstStyle>
            <a:lvl1pPr algn="l">
              <a:defRPr sz="1200"/>
            </a:lvl1pPr>
          </a:lstStyle>
          <a:p>
            <a:endParaRPr lang="en-CA" dirty="0"/>
          </a:p>
        </p:txBody>
      </p:sp>
      <p:sp>
        <p:nvSpPr>
          <p:cNvPr id="3" name="Date Placeholder 2"/>
          <p:cNvSpPr>
            <a:spLocks noGrp="1"/>
          </p:cNvSpPr>
          <p:nvPr>
            <p:ph type="dt" idx="1"/>
          </p:nvPr>
        </p:nvSpPr>
        <p:spPr>
          <a:xfrm>
            <a:off x="3976333" y="1"/>
            <a:ext cx="3041968" cy="465296"/>
          </a:xfrm>
          <a:prstGeom prst="rect">
            <a:avLst/>
          </a:prstGeom>
        </p:spPr>
        <p:txBody>
          <a:bodyPr vert="horz" lIns="92830" tIns="46415" rIns="92830" bIns="46415" rtlCol="0"/>
          <a:lstStyle>
            <a:lvl1pPr algn="r">
              <a:defRPr sz="1200"/>
            </a:lvl1pPr>
          </a:lstStyle>
          <a:p>
            <a:fld id="{D82C4B0B-6230-4FFA-9B6B-20617583D931}" type="datetimeFigureOut">
              <a:rPr lang="en-CA" smtClean="0"/>
              <a:pPr/>
              <a:t>9/06/17</a:t>
            </a:fld>
            <a:endParaRPr lang="en-CA" dirty="0"/>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2830" tIns="46415" rIns="92830" bIns="46415" rtlCol="0" anchor="ctr"/>
          <a:lstStyle/>
          <a:p>
            <a:endParaRPr lang="en-CA" dirty="0"/>
          </a:p>
        </p:txBody>
      </p:sp>
      <p:sp>
        <p:nvSpPr>
          <p:cNvPr id="5" name="Notes Placeholder 4"/>
          <p:cNvSpPr>
            <a:spLocks noGrp="1"/>
          </p:cNvSpPr>
          <p:nvPr>
            <p:ph type="body" sz="quarter" idx="3"/>
          </p:nvPr>
        </p:nvSpPr>
        <p:spPr>
          <a:xfrm>
            <a:off x="701993" y="4420315"/>
            <a:ext cx="5615940" cy="4187667"/>
          </a:xfrm>
          <a:prstGeom prst="rect">
            <a:avLst/>
          </a:prstGeom>
        </p:spPr>
        <p:txBody>
          <a:bodyPr vert="horz" lIns="92830" tIns="46415" rIns="92830" bIns="4641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39014"/>
            <a:ext cx="3041968" cy="465296"/>
          </a:xfrm>
          <a:prstGeom prst="rect">
            <a:avLst/>
          </a:prstGeom>
        </p:spPr>
        <p:txBody>
          <a:bodyPr vert="horz" lIns="92830" tIns="46415" rIns="92830" bIns="46415" rtlCol="0" anchor="b"/>
          <a:lstStyle>
            <a:lvl1pPr algn="l">
              <a:defRPr sz="1200"/>
            </a:lvl1pPr>
          </a:lstStyle>
          <a:p>
            <a:r>
              <a:rPr lang="en-CA"/>
              <a:t>Presenter: Nowrin Abedin, Larry Jopko                   April 8,2013                                                  2</a:t>
            </a:r>
            <a:endParaRPr lang="en-CA" dirty="0"/>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2830" tIns="46415" rIns="92830" bIns="46415" rtlCol="0" anchor="b"/>
          <a:lstStyle>
            <a:lvl1pPr algn="r">
              <a:defRPr sz="1200"/>
            </a:lvl1pPr>
          </a:lstStyle>
          <a:p>
            <a:fld id="{83B887D8-9B0D-48A3-81B0-063C07B3FE2B}" type="slidenum">
              <a:rPr lang="en-CA" smtClean="0"/>
              <a:pPr/>
              <a:t>‹#›</a:t>
            </a:fld>
            <a:endParaRPr lang="en-CA" dirty="0"/>
          </a:p>
        </p:txBody>
      </p:sp>
    </p:spTree>
    <p:extLst>
      <p:ext uri="{BB962C8B-B14F-4D97-AF65-F5344CB8AC3E}">
        <p14:creationId xmlns:p14="http://schemas.microsoft.com/office/powerpoint/2010/main" val="366613710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err="1"/>
              <a:t>Celplast</a:t>
            </a:r>
            <a:r>
              <a:rPr lang="en-CA" dirty="0"/>
              <a:t> has given several presentations at past AIMCAL conferences discussing the film properties made available by its in-vacuum </a:t>
            </a:r>
            <a:r>
              <a:rPr lang="en-CA" dirty="0" err="1"/>
              <a:t>flexo</a:t>
            </a:r>
            <a:r>
              <a:rPr lang="en-CA" dirty="0"/>
              <a:t> top-coating process on metallized film.  We have also explored, on a limited basis, how these films stand up to typical downstream converting processes.  This presentation is designed to share the latest data that has been collected on these films, to give a fuller picture of how they perform in downstream processing.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On the left is a typical retort pouch structure.  You can see it consists of 4 plies, with the 9 micron foil acting as the primary barrier layer.  The OPA layer is there to assist the pouch, particularly the stiff foil layer, in absorbing the stresses imparted in the pouch during the retort process.</a:t>
            </a:r>
          </a:p>
          <a:p>
            <a:endParaRPr lang="en-CA" dirty="0"/>
          </a:p>
          <a:p>
            <a:r>
              <a:rPr lang="en-CA" dirty="0"/>
              <a:t>On the right are two potential 3-ply alternatives to the 4-ply structure.  In each case, a top-coated metallized film is being used to replace both the foil and OPA layers.  In Structure #1, this was done with a top-coated metallized retort grade OPA.  In Structure #2, this was done with a top-coated metallized chemically treated PET.</a:t>
            </a:r>
          </a:p>
        </p:txBody>
      </p:sp>
    </p:spTree>
    <p:extLst>
      <p:ext uri="{BB962C8B-B14F-4D97-AF65-F5344CB8AC3E}">
        <p14:creationId xmlns:p14="http://schemas.microsoft.com/office/powerpoint/2010/main" val="2532013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Laminations were prepared at Henkel’s R&amp;D facility in Cary, NC.  The adhesive system was &lt;describe application&gt;.</a:t>
            </a:r>
          </a:p>
        </p:txBody>
      </p:sp>
    </p:spTree>
    <p:extLst>
      <p:ext uri="{BB962C8B-B14F-4D97-AF65-F5344CB8AC3E}">
        <p14:creationId xmlns:p14="http://schemas.microsoft.com/office/powerpoint/2010/main" val="3545335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In bond testing, the CPP film bonded well to the non-coated side of each barrier test film.</a:t>
            </a:r>
          </a:p>
          <a:p>
            <a:endParaRPr lang="en-CA" dirty="0"/>
          </a:p>
          <a:p>
            <a:r>
              <a:rPr lang="en-CA" dirty="0"/>
              <a:t>The weak layer in the top-coated metallized OPA structure was the metal-to-OPA.  This could potentially be improved with further optimization work.</a:t>
            </a:r>
          </a:p>
          <a:p>
            <a:endParaRPr lang="en-CA" dirty="0"/>
          </a:p>
          <a:p>
            <a:r>
              <a:rPr lang="en-CA" dirty="0"/>
              <a:t>The top-coated metallized PET structure showed excellent bond throughout, with the failure mode being stock split of the clear PET film.  This suggests that the adhesive-to-top-coating bond, the top-coat-to-metal bond, and the metal-to-PET bond were all superior to this.</a:t>
            </a:r>
          </a:p>
        </p:txBody>
      </p:sp>
    </p:spTree>
    <p:extLst>
      <p:ext uri="{BB962C8B-B14F-4D97-AF65-F5344CB8AC3E}">
        <p14:creationId xmlns:p14="http://schemas.microsoft.com/office/powerpoint/2010/main" val="24807822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Then 4-side seal pouches were prepared and filled with DI water.  This was put through a standard retort condition of 121 C, 60 minutes with water spray cooling.</a:t>
            </a:r>
          </a:p>
          <a:p>
            <a:endParaRPr lang="en-CA" dirty="0"/>
          </a:p>
          <a:p>
            <a:r>
              <a:rPr lang="en-CA" dirty="0"/>
              <a:t>&lt;Describe pouch delamination&gt;</a:t>
            </a:r>
          </a:p>
        </p:txBody>
      </p:sp>
    </p:spTree>
    <p:extLst>
      <p:ext uri="{BB962C8B-B14F-4D97-AF65-F5344CB8AC3E}">
        <p14:creationId xmlns:p14="http://schemas.microsoft.com/office/powerpoint/2010/main" val="11461518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As is clearly shown in this photo, the metallized layer in the pouch on the left has gone completely clear.  This is likely due to the delamination of the OPA exposing the metal layer to the retort process, or moisture wicking in from the edges of the OPA film itself attacking the metal.</a:t>
            </a:r>
          </a:p>
          <a:p>
            <a:endParaRPr lang="en-CA" dirty="0"/>
          </a:p>
          <a:p>
            <a:r>
              <a:rPr lang="en-CA" dirty="0"/>
              <a:t>The metallized layer in the pouch on the right remained completely intact.  This is the first example we have ever seen where a metallized structure has withstood a retort test without any noticeable delamination or clearing of the metal layer.</a:t>
            </a:r>
          </a:p>
          <a:p>
            <a:endParaRPr lang="en-CA" dirty="0"/>
          </a:p>
          <a:p>
            <a:r>
              <a:rPr lang="en-CA" dirty="0"/>
              <a:t>Unfortunately, these pouches were too small to be able to carry out post-retort barrier testing.  A subsequent study will be carried out with Henkel to verify these results and test post-retort barrier properties on the top-coated metallized PET film 3-ply structure.</a:t>
            </a:r>
          </a:p>
          <a:p>
            <a:r>
              <a:rPr lang="en-CA" dirty="0"/>
              <a:t> </a:t>
            </a:r>
          </a:p>
        </p:txBody>
      </p:sp>
    </p:spTree>
    <p:extLst>
      <p:ext uri="{BB962C8B-B14F-4D97-AF65-F5344CB8AC3E}">
        <p14:creationId xmlns:p14="http://schemas.microsoft.com/office/powerpoint/2010/main" val="2780381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Concurrently with the retort study, we decided to carry out further lamination trials with different high barrier structures containing the top-coated metallized PET film.</a:t>
            </a:r>
          </a:p>
        </p:txBody>
      </p:sp>
    </p:spTree>
    <p:extLst>
      <p:ext uri="{BB962C8B-B14F-4D97-AF65-F5344CB8AC3E}">
        <p14:creationId xmlns:p14="http://schemas.microsoft.com/office/powerpoint/2010/main" val="3441960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As with the previous study, we compared a high barrier 4-ply retort-type pouch structure containing a very thick 12 micron foil layer as the barrier layer vs. a 3-ply retort pouch structure containing the top-coated metallized PET film.</a:t>
            </a:r>
          </a:p>
        </p:txBody>
      </p:sp>
    </p:spTree>
    <p:extLst>
      <p:ext uri="{BB962C8B-B14F-4D97-AF65-F5344CB8AC3E}">
        <p14:creationId xmlns:p14="http://schemas.microsoft.com/office/powerpoint/2010/main" val="3337516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In addition, we compared a 4-ply foil-based structure that could be used for non-retort high barrier packaging with an analogous 3-ply structure containing the top-coated metallized PET film.</a:t>
            </a:r>
          </a:p>
        </p:txBody>
      </p:sp>
    </p:spTree>
    <p:extLst>
      <p:ext uri="{BB962C8B-B14F-4D97-AF65-F5344CB8AC3E}">
        <p14:creationId xmlns:p14="http://schemas.microsoft.com/office/powerpoint/2010/main" val="22855344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Laminations were prepared on a pilot line by the </a:t>
            </a:r>
            <a:r>
              <a:rPr lang="en-CA" dirty="0" err="1"/>
              <a:t>Fraunhofer</a:t>
            </a:r>
            <a:r>
              <a:rPr lang="en-CA" dirty="0"/>
              <a:t> IVV institute in </a:t>
            </a:r>
            <a:r>
              <a:rPr lang="en-CA" dirty="0" err="1"/>
              <a:t>Freising</a:t>
            </a:r>
            <a:r>
              <a:rPr lang="en-CA" dirty="0"/>
              <a:t>, Germany.  As in the Henkel study, adhesive was applied to &lt;Describe process&gt;</a:t>
            </a:r>
          </a:p>
          <a:p>
            <a:endParaRPr lang="en-CA" dirty="0"/>
          </a:p>
          <a:p>
            <a:r>
              <a:rPr lang="en-CA" dirty="0"/>
              <a:t>The difference in this study was that a COIM SB adhesive system was used for each lamination pass.  In addition to bond testing, we also carried out barrier testing on all samples after lamination.</a:t>
            </a:r>
          </a:p>
        </p:txBody>
      </p:sp>
    </p:spTree>
    <p:extLst>
      <p:ext uri="{BB962C8B-B14F-4D97-AF65-F5344CB8AC3E}">
        <p14:creationId xmlns:p14="http://schemas.microsoft.com/office/powerpoint/2010/main" val="23694914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The bond strengths at each interface of the lamination as well as the barrier properties of each structure are shown here.  This slide shows the performance of the foil-based vs. top-coated metallized PET-based retort pouch structures.</a:t>
            </a:r>
          </a:p>
          <a:p>
            <a:endParaRPr lang="en-CA" dirty="0"/>
          </a:p>
          <a:p>
            <a:r>
              <a:rPr lang="en-CA" dirty="0"/>
              <a:t>As expected, the 12 micron foil structure gave good bonds and barrier levels below the detection limit of the MOCON measuring systems in flat sheet form. </a:t>
            </a:r>
          </a:p>
          <a:p>
            <a:endParaRPr lang="en-CA" dirty="0"/>
          </a:p>
          <a:p>
            <a:r>
              <a:rPr lang="en-CA" dirty="0"/>
              <a:t>The top-coated metallized PET structure gave a lower bond on one side than the foil based structure, but still a suitable number for typical pouch applications.  Furthermore, the barrier numbers after lamination remained as good as or slightly better than what we saw in the top-coated metallized PET sheet before lamination.  These values would meet the barrier requirements of typical retort or hot fill pouch applications.</a:t>
            </a:r>
          </a:p>
        </p:txBody>
      </p:sp>
    </p:spTree>
    <p:extLst>
      <p:ext uri="{BB962C8B-B14F-4D97-AF65-F5344CB8AC3E}">
        <p14:creationId xmlns:p14="http://schemas.microsoft.com/office/powerpoint/2010/main" val="2167509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We will start with a brief review of the process itself, as well as flat sheet barrier performance and why further data was needed in order to satisfy the interest of the flexible packaging converting market.</a:t>
            </a:r>
          </a:p>
          <a:p>
            <a:endParaRPr lang="en-CA" dirty="0"/>
          </a:p>
          <a:p>
            <a:r>
              <a:rPr lang="en-CA" dirty="0"/>
              <a:t>We will then examine the test results from two separate studies carried out over the past year:  one on in-line top-coated metallized films in retort structures, the other in typical high barrier laminations.</a:t>
            </a:r>
          </a:p>
          <a:p>
            <a:endParaRPr lang="en-CA" dirty="0"/>
          </a:p>
          <a:p>
            <a:r>
              <a:rPr lang="en-CA" dirty="0"/>
              <a:t>Finally, we will look at the State of the Art in terms of scaling this process up to an economically viable commercial scale.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Similarly, this slide shows the performance of the foil-based vs. top-coated metallized PET-based non-retort high barrier pouch structures.</a:t>
            </a:r>
          </a:p>
          <a:p>
            <a:endParaRPr lang="en-CA" dirty="0"/>
          </a:p>
          <a:p>
            <a:r>
              <a:rPr lang="en-CA" dirty="0"/>
              <a:t>Once again, the 12 micron foil structure gave good bonds and barrier levels below the detection limit of the MOCON measuring systems in flat sheet form. </a:t>
            </a:r>
          </a:p>
          <a:p>
            <a:endParaRPr lang="en-CA" dirty="0"/>
          </a:p>
          <a:p>
            <a:r>
              <a:rPr lang="en-CA" dirty="0"/>
              <a:t>The top-coated metallized PET structure gave slightly lower bonds than the previous structure, particularly on the sealant-to-PET side.  However, these are still suitable values for typical pouch applications.  The oxygen barrier number after lamination remained as good as the pre-laminated flat sheet, but the moisture barrier in this case did degrade slightly.  This warrants further study.  Regardless, these values are still suitable for the majority of non-retort high barrier pouch applications.</a:t>
            </a:r>
          </a:p>
          <a:p>
            <a:endParaRPr lang="en-CA" dirty="0"/>
          </a:p>
        </p:txBody>
      </p:sp>
    </p:spTree>
    <p:extLst>
      <p:ext uri="{BB962C8B-B14F-4D97-AF65-F5344CB8AC3E}">
        <p14:creationId xmlns:p14="http://schemas.microsoft.com/office/powerpoint/2010/main" val="5287598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The final piece of the puzzle is:  does this process scale so the economics make sense for this process to be used in large scale commercial food packaging applications? </a:t>
            </a:r>
          </a:p>
          <a:p>
            <a:endParaRPr lang="en-CA" dirty="0"/>
          </a:p>
          <a:p>
            <a:r>
              <a:rPr lang="en-CA" dirty="0"/>
              <a:t>The top-coated metallized film used in all the previous studies was produced on a 1.5 m wide pilot line in Toronto.  The question now is:  are we able to generate similar film performance in a commercial, high speed production machine?</a:t>
            </a:r>
          </a:p>
        </p:txBody>
      </p:sp>
    </p:spTree>
    <p:extLst>
      <p:ext uri="{BB962C8B-B14F-4D97-AF65-F5344CB8AC3E}">
        <p14:creationId xmlns:p14="http://schemas.microsoft.com/office/powerpoint/2010/main" val="1954468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While the 1.5 m wide pilot line has been useful to develop the technology and generate sales in the market, it was not sufficient to generate top-coated metallized films on a commercial scale.  Therefore, in spite of this being a relatively new technology, we have been ambitious in our scale-up.  Not only is, but we were looking to go much faster, wider, and with quicker roll changeovers as well.</a:t>
            </a:r>
          </a:p>
          <a:p>
            <a:endParaRPr lang="en-CA" dirty="0"/>
          </a:p>
          <a:p>
            <a:r>
              <a:rPr lang="en-CA" dirty="0"/>
              <a:t>We have had success over several rolls run on the production tool, but final modifications are still underway to ensure these results are reproducible on a long term basis.  We anticipate the tool to be installed and up and running, fully functional, in Toronto in Q1 2017.</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In the retort study, we have proven that a top-coated metallized PET film could be a viable alternative barrier layer to foil.  The top-coated metallized OPA film was not successful, possibly due to the poor metal-to-OPA bonds. </a:t>
            </a:r>
          </a:p>
        </p:txBody>
      </p:sp>
    </p:spTree>
    <p:extLst>
      <p:ext uri="{BB962C8B-B14F-4D97-AF65-F5344CB8AC3E}">
        <p14:creationId xmlns:p14="http://schemas.microsoft.com/office/powerpoint/2010/main" val="35485240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In the pilot line lamination study, with both retort and non-retort pouch structures, we have seen that going from a 4-ply foil-based structures to 3-ply top-coated metallized film structures is a distinct possibility.  The latter offers sufficient bond strengths, both with the Henkel adhesive system looked at in the first study and with the COIM adhesive from the second study.</a:t>
            </a:r>
          </a:p>
        </p:txBody>
      </p:sp>
    </p:spTree>
    <p:extLst>
      <p:ext uri="{BB962C8B-B14F-4D97-AF65-F5344CB8AC3E}">
        <p14:creationId xmlns:p14="http://schemas.microsoft.com/office/powerpoint/2010/main" val="18744637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Many thanks to the team at Henkel…</a:t>
            </a:r>
          </a:p>
          <a:p>
            <a:endParaRPr lang="en-CA" dirty="0"/>
          </a:p>
          <a:p>
            <a:r>
              <a:rPr lang="en-CA" dirty="0"/>
              <a:t>Also to the team at </a:t>
            </a:r>
            <a:r>
              <a:rPr lang="en-CA" dirty="0" err="1"/>
              <a:t>Fraunhofer</a:t>
            </a:r>
            <a:r>
              <a:rPr lang="en-CA" dirty="0"/>
              <a:t> IVV…</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Tree>
    <p:extLst>
      <p:ext uri="{BB962C8B-B14F-4D97-AF65-F5344CB8AC3E}">
        <p14:creationId xmlns:p14="http://schemas.microsoft.com/office/powerpoint/2010/main" val="1834626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Tree>
    <p:extLst>
      <p:ext uri="{BB962C8B-B14F-4D97-AF65-F5344CB8AC3E}">
        <p14:creationId xmlns:p14="http://schemas.microsoft.com/office/powerpoint/2010/main" val="724043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This process was originally developed as a cost saving measure, to eliminate the need to metallize and then top-coat in two passes. </a:t>
            </a:r>
            <a:r>
              <a:rPr lang="en-CA" dirty="0" err="1"/>
              <a:t>Flexo</a:t>
            </a:r>
            <a:r>
              <a:rPr lang="en-CA" dirty="0"/>
              <a:t> printing was chosen as the top coating method, as it was the best way to apply a high viscosity liquid in a thin, even layer across the web.  The top-coat is then E-beam cured in the same pass.  A key feature of this technology is that all three processes occur one right after the other, with the metal surface never touching a roller until after the top-coat is cured.  This technology was patented and commercialized under the trademark METACOAT, and won AIMCAL’s top Technology of the Year Award in 2010.</a:t>
            </a:r>
          </a:p>
          <a:p>
            <a:endParaRPr lang="en-CA" dirty="0"/>
          </a:p>
          <a:p>
            <a:r>
              <a:rPr lang="en-CA" dirty="0"/>
              <a:t>In 2011, we gave an AIMCAL paper looking at the energy reduction, material reduction and inventory reduction that would be possible by moving from a two-pass to a single-pass process.  A carbon footprint calculation could be made based on these factors, which showed that this single-pass process could reduce the carbon footprint of this film by ~ 25% over a two-pass process.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One of our early findings was that since the top-coat is applied immediately after metallizing, the inherent barrier of the aluminum layer is retained and protected.  Therefore, the barrier properties achieved with this process are significantly improved over standard high barrier metallizing.</a:t>
            </a:r>
          </a:p>
          <a:p>
            <a:endParaRPr lang="en-CA" dirty="0"/>
          </a:p>
          <a:p>
            <a:r>
              <a:rPr lang="en-CA" dirty="0"/>
              <a:t>This slide shows a barrier map with OTR and WVTR in metric units on a log-log scale.  The same-coloured boxes represent the same substrate run on the same </a:t>
            </a:r>
            <a:r>
              <a:rPr lang="en-CA" dirty="0" err="1"/>
              <a:t>metallizer</a:t>
            </a:r>
            <a:r>
              <a:rPr lang="en-CA" dirty="0"/>
              <a:t> under the same vacuum conditions, with the coating being applied or not.  As you can see, a barrier improvement of 6 – 8x on average is achievable with this technology over high barrier metallizing on its own.  This means that metallized films such as LDPE and PLA, which were formerly considered not very good barrier materials, can now achieve barrier properties in the same range as metallized BOPP and PET, respectively.  Metallized films such as PET and high barrier BOPP’s are now able to achieve barrier properties in the same range as foil.</a:t>
            </a:r>
          </a:p>
          <a:p>
            <a:endParaRPr lang="en-CA" dirty="0"/>
          </a:p>
        </p:txBody>
      </p:sp>
    </p:spTree>
    <p:extLst>
      <p:ext uri="{BB962C8B-B14F-4D97-AF65-F5344CB8AC3E}">
        <p14:creationId xmlns:p14="http://schemas.microsoft.com/office/powerpoint/2010/main" val="2047298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err="1"/>
              <a:t>Celplast</a:t>
            </a:r>
            <a:r>
              <a:rPr lang="en-CA" dirty="0"/>
              <a:t> began partnering with converters and brand owners to develop new structures, and this began the journey to compile a database of films, adhesives and inks that could be applied to this coated film.</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In order to generate data that could be published, in 2013 </a:t>
            </a:r>
            <a:r>
              <a:rPr lang="en-CA" dirty="0" err="1"/>
              <a:t>Celplast</a:t>
            </a:r>
            <a:r>
              <a:rPr lang="en-CA" dirty="0"/>
              <a:t> partnered with Dow to look at a variety of 3-ply adhesive laminations using top-coated metallized PET films, and comparing them directly to our highest barrier metallized PET.</a:t>
            </a:r>
          </a:p>
          <a:p>
            <a:endParaRPr lang="en-CA" dirty="0"/>
          </a:p>
          <a:p>
            <a:r>
              <a:rPr lang="en-CA" dirty="0"/>
              <a:t>We found that for solvent-based laminations, the OTR was significantly improved, both before &amp; after </a:t>
            </a:r>
            <a:r>
              <a:rPr lang="en-CA" dirty="0" err="1"/>
              <a:t>Gelbo</a:t>
            </a:r>
            <a:r>
              <a:rPr lang="en-CA" dirty="0"/>
              <a:t> flexing.  WVTR was excellent in both the coated &amp; uncoated structures.</a:t>
            </a:r>
          </a:p>
          <a:p>
            <a:endParaRPr lang="en-CA" dirty="0"/>
          </a:p>
          <a:p>
            <a:r>
              <a:rPr lang="en-CA" dirty="0"/>
              <a:t>For SL &amp; WB laminations, both OTR &amp; WVTR were significantly improved in the top-coated metallized film structures, both before &amp; after </a:t>
            </a:r>
            <a:r>
              <a:rPr lang="en-CA" dirty="0" err="1"/>
              <a:t>Gelbo</a:t>
            </a:r>
            <a:r>
              <a:rPr lang="en-CA" dirty="0"/>
              <a:t> flexing. This suggested that the top-coating not only assisted in protecting the aluminum layer to give improved barrier immediately after metallizing, but it kept protecting it in downstream laminating &amp; </a:t>
            </a:r>
            <a:r>
              <a:rPr lang="en-CA" dirty="0" err="1"/>
              <a:t>Gelbo</a:t>
            </a:r>
            <a:r>
              <a:rPr lang="en-CA" dirty="0"/>
              <a:t> flexing processes.</a:t>
            </a:r>
          </a:p>
        </p:txBody>
      </p:sp>
    </p:spTree>
    <p:extLst>
      <p:ext uri="{BB962C8B-B14F-4D97-AF65-F5344CB8AC3E}">
        <p14:creationId xmlns:p14="http://schemas.microsoft.com/office/powerpoint/2010/main" val="1961598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There were still gaps in the knowledge base. &lt;Read slide&gt;</a:t>
            </a:r>
          </a:p>
          <a:p>
            <a:endParaRPr lang="en-CA" dirty="0"/>
          </a:p>
          <a:p>
            <a:r>
              <a:rPr lang="en-CA" dirty="0"/>
              <a:t>In particular, there were commercial adhesive systems that had not yet been explored with the top-coated metallized films.  Also, there were new structures in the areas of foil replacement and layer elimination that had not yet been examined.  The studies we and our partners undertook over the past year were designed to fill in some of these gaps, and will be presented today.</a:t>
            </a:r>
          </a:p>
        </p:txBody>
      </p:sp>
    </p:spTree>
    <p:extLst>
      <p:ext uri="{BB962C8B-B14F-4D97-AF65-F5344CB8AC3E}">
        <p14:creationId xmlns:p14="http://schemas.microsoft.com/office/powerpoint/2010/main" val="881270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First we will look at the top-coated metallized film performance in what is generally recognized as the most demanding flexible packaging application today, retort pouches.</a:t>
            </a:r>
          </a:p>
        </p:txBody>
      </p:sp>
    </p:spTree>
    <p:extLst>
      <p:ext uri="{BB962C8B-B14F-4D97-AF65-F5344CB8AC3E}">
        <p14:creationId xmlns:p14="http://schemas.microsoft.com/office/powerpoint/2010/main" val="2645919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A1A5E86-AE7A-4D4E-86EA-059F6FA244DB}" type="datetime1">
              <a:rPr lang="en-US" smtClean="0"/>
              <a:pPr/>
              <a:t>9/6/2017</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FB04BB5-4AD0-4298-AD2E-6E12BF13CCFF}" type="slidenum">
              <a:rPr lang="en-US" smtClean="0"/>
              <a:pPr/>
              <a:t>‹#›</a:t>
            </a:fld>
            <a:endParaRPr lang="en-US" dirty="0"/>
          </a:p>
        </p:txBody>
      </p:sp>
    </p:spTree>
  </p:cSld>
  <p:clrMapOvr>
    <a:masterClrMapping/>
  </p:clrMapOvr>
  <p:transition/>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A67CC54-7A43-4490-99B0-017BA2B656F0}" type="datetime1">
              <a:rPr lang="en-US" smtClean="0"/>
              <a:pPr/>
              <a:t>9/6/2017</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FB04BB5-4AD0-4298-AD2E-6E12BF13CCFF}" type="slidenum">
              <a:rPr lang="en-US" smtClean="0"/>
              <a:pPr/>
              <a:t>‹#›</a:t>
            </a:fld>
            <a:endParaRPr lang="en-US" dirty="0"/>
          </a:p>
        </p:txBody>
      </p:sp>
    </p:spTree>
  </p:cSld>
  <p:clrMapOvr>
    <a:masterClrMapping/>
  </p:clrMapOvr>
  <p:transition/>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8AE387A-E98F-4191-8AC0-E3E3F39E25AF}" type="datetime1">
              <a:rPr lang="en-US" smtClean="0"/>
              <a:pPr/>
              <a:t>9/6/2017</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FB04BB5-4AD0-4298-AD2E-6E12BF13CCFF}" type="slidenum">
              <a:rPr lang="en-US" smtClean="0"/>
              <a:pPr/>
              <a:t>‹#›</a:t>
            </a:fld>
            <a:endParaRPr lang="en-US" dirty="0"/>
          </a:p>
        </p:txBody>
      </p:sp>
    </p:spTree>
  </p:cSld>
  <p:clrMapOvr>
    <a:masterClrMapping/>
  </p:clrMapOvr>
  <p:transition/>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53200" y="6324600"/>
            <a:ext cx="2133600" cy="365125"/>
          </a:xfrm>
          <a:prstGeom prst="rect">
            <a:avLst/>
          </a:prstGeom>
        </p:spPr>
        <p:txBody>
          <a:bodyPr/>
          <a:lstStyle>
            <a:lvl1pPr>
              <a:defRPr sz="1600"/>
            </a:lvl1pPr>
          </a:lstStyle>
          <a:p>
            <a:fld id="{CFB04BB5-4AD0-4298-AD2E-6E12BF13CCFF}" type="slidenum">
              <a:rPr lang="en-US" smtClean="0"/>
              <a:pPr/>
              <a:t>‹#›</a:t>
            </a:fld>
            <a:endParaRPr lang="en-US" dirty="0"/>
          </a:p>
        </p:txBody>
      </p:sp>
      <p:sp>
        <p:nvSpPr>
          <p:cNvPr id="8" name="Text Box 16"/>
          <p:cNvSpPr txBox="1">
            <a:spLocks noChangeArrowheads="1"/>
          </p:cNvSpPr>
          <p:nvPr userDrawn="1"/>
        </p:nvSpPr>
        <p:spPr bwMode="auto">
          <a:xfrm>
            <a:off x="609600" y="6313235"/>
            <a:ext cx="2593975" cy="544765"/>
          </a:xfrm>
          <a:prstGeom prst="rect">
            <a:avLst/>
          </a:prstGeom>
          <a:noFill/>
          <a:ln w="9525">
            <a:noFill/>
            <a:miter lim="800000"/>
            <a:headEnd/>
            <a:tailEnd/>
          </a:ln>
          <a:effectLst/>
        </p:spPr>
        <p:txBody>
          <a:bodyPr wrap="square">
            <a:spAutoFit/>
          </a:bodyPr>
          <a:lstStyle/>
          <a:p>
            <a:pPr>
              <a:spcBef>
                <a:spcPct val="10000"/>
              </a:spcBef>
              <a:defRPr/>
            </a:pPr>
            <a:r>
              <a:rPr lang="en-US" sz="1400" b="1" dirty="0">
                <a:solidFill>
                  <a:srgbClr val="C00000"/>
                </a:solidFill>
              </a:rPr>
              <a:t>Presented by</a:t>
            </a:r>
          </a:p>
          <a:p>
            <a:pPr>
              <a:spcBef>
                <a:spcPct val="10000"/>
              </a:spcBef>
              <a:defRPr/>
            </a:pPr>
            <a:r>
              <a:rPr lang="en-US" sz="1400" b="1" dirty="0">
                <a:solidFill>
                  <a:schemeClr val="tx1"/>
                </a:solidFill>
              </a:rPr>
              <a:t>Dante Ferrari</a:t>
            </a:r>
          </a:p>
        </p:txBody>
      </p:sp>
    </p:spTree>
  </p:cSld>
  <p:clrMapOvr>
    <a:masterClrMapping/>
  </p:clrMapOvr>
  <p:transition/>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024E4B-2B83-4C44-86A6-52B5127DDD37}" type="datetime1">
              <a:rPr lang="en-US" smtClean="0"/>
              <a:pPr/>
              <a:t>9/6/2017</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FB04BB5-4AD0-4298-AD2E-6E12BF13CCFF}" type="slidenum">
              <a:rPr lang="en-US" smtClean="0"/>
              <a:pPr/>
              <a:t>‹#›</a:t>
            </a:fld>
            <a:endParaRPr lang="en-US" dirty="0"/>
          </a:p>
        </p:txBody>
      </p:sp>
    </p:spTree>
  </p:cSld>
  <p:clrMapOvr>
    <a:masterClrMapping/>
  </p:clrMapOvr>
  <p:transition/>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984735F-4944-40C8-904D-3953A4309AE8}" type="datetime1">
              <a:rPr lang="en-US" smtClean="0"/>
              <a:pPr/>
              <a:t>9/6/2017</a:t>
            </a:fld>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FB04BB5-4AD0-4298-AD2E-6E12BF13CCFF}" type="slidenum">
              <a:rPr lang="en-US" smtClean="0"/>
              <a:pPr/>
              <a:t>‹#›</a:t>
            </a:fld>
            <a:endParaRPr lang="en-US" dirty="0"/>
          </a:p>
        </p:txBody>
      </p:sp>
    </p:spTree>
  </p:cSld>
  <p:clrMapOvr>
    <a:masterClrMapping/>
  </p:clrMapOvr>
  <p:transition/>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49F52B2-15D8-4641-A675-C4C6DC0C9BBF}" type="datetime1">
              <a:rPr lang="en-US" smtClean="0"/>
              <a:pPr/>
              <a:t>9/6/2017</a:t>
            </a:fld>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FB04BB5-4AD0-4298-AD2E-6E12BF13CCFF}" type="slidenum">
              <a:rPr lang="en-US" smtClean="0"/>
              <a:pPr/>
              <a:t>‹#›</a:t>
            </a:fld>
            <a:endParaRPr lang="en-US" dirty="0"/>
          </a:p>
        </p:txBody>
      </p:sp>
    </p:spTree>
  </p:cSld>
  <p:clrMapOvr>
    <a:masterClrMapping/>
  </p:clrMapOvr>
  <p:transition/>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993213D-F21D-4719-BFF7-3CD1A5B99032}" type="datetime1">
              <a:rPr lang="en-US" smtClean="0"/>
              <a:pPr/>
              <a:t>9/6/2017</a:t>
            </a:fld>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FB04BB5-4AD0-4298-AD2E-6E12BF13CCFF}" type="slidenum">
              <a:rPr lang="en-US" smtClean="0"/>
              <a:pPr/>
              <a:t>‹#›</a:t>
            </a:fld>
            <a:endParaRPr lang="en-US" dirty="0"/>
          </a:p>
        </p:txBody>
      </p:sp>
    </p:spTree>
  </p:cSld>
  <p:clrMapOvr>
    <a:masterClrMapping/>
  </p:clrMapOvr>
  <p:transition/>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D9CE506-21B0-46F7-B3C2-00F517604C58}" type="datetime1">
              <a:rPr lang="en-US" smtClean="0"/>
              <a:pPr/>
              <a:t>9/6/2017</a:t>
            </a:fld>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FB04BB5-4AD0-4298-AD2E-6E12BF13CCFF}" type="slidenum">
              <a:rPr lang="en-US" smtClean="0"/>
              <a:pPr/>
              <a:t>‹#›</a:t>
            </a:fld>
            <a:endParaRPr lang="en-US" dirty="0"/>
          </a:p>
        </p:txBody>
      </p:sp>
    </p:spTree>
  </p:cSld>
  <p:clrMapOvr>
    <a:masterClrMapping/>
  </p:clrMapOvr>
  <p:transition/>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D183C88-BC82-4A8D-9D9E-DE10FB01FCAC}" type="datetime1">
              <a:rPr lang="en-US" smtClean="0"/>
              <a:pPr/>
              <a:t>9/6/2017</a:t>
            </a:fld>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FB04BB5-4AD0-4298-AD2E-6E12BF13CCFF}" type="slidenum">
              <a:rPr lang="en-US" smtClean="0"/>
              <a:pPr/>
              <a:t>‹#›</a:t>
            </a:fld>
            <a:endParaRPr lang="en-US" dirty="0"/>
          </a:p>
        </p:txBody>
      </p:sp>
    </p:spTree>
  </p:cSld>
  <p:clrMapOvr>
    <a:masterClrMapping/>
  </p:clrMapOvr>
  <p:transition/>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BE76983-20B2-4492-9EDA-927FF2BBD409}" type="datetime1">
              <a:rPr lang="en-US" smtClean="0"/>
              <a:pPr/>
              <a:t>9/6/2017</a:t>
            </a:fld>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FB04BB5-4AD0-4298-AD2E-6E12BF13CCFF}" type="slidenum">
              <a:rPr lang="en-US" smtClean="0"/>
              <a:pPr/>
              <a:t>‹#›</a:t>
            </a:fld>
            <a:endParaRPr lang="en-US" dirty="0"/>
          </a:p>
        </p:txBody>
      </p:sp>
    </p:spTree>
  </p:cSld>
  <p:clrMapOvr>
    <a:masterClrMapping/>
  </p:clrMapOvr>
  <p:transition/>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9" descr="http://www.aimcal.org/Portals/0/Users/072/40/840/Celplast-RGB-MD.png"/>
          <p:cNvPicPr>
            <a:picLocks noChangeAspect="1" noChangeArrowheads="1"/>
          </p:cNvPicPr>
          <p:nvPr/>
        </p:nvPicPr>
        <p:blipFill>
          <a:blip r:embed="rId13" cstate="print"/>
          <a:srcRect/>
          <a:stretch>
            <a:fillRect/>
          </a:stretch>
        </p:blipFill>
        <p:spPr bwMode="auto">
          <a:xfrm>
            <a:off x="7217996" y="6248400"/>
            <a:ext cx="1621203" cy="609599"/>
          </a:xfrm>
          <a:prstGeom prst="rect">
            <a:avLst/>
          </a:prstGeom>
          <a:noFill/>
        </p:spPr>
      </p:pic>
      <p:sp>
        <p:nvSpPr>
          <p:cNvPr id="8" name="Slide Number Placeholder 5"/>
          <p:cNvSpPr>
            <a:spLocks noGrp="1"/>
          </p:cNvSpPr>
          <p:nvPr>
            <p:ph type="sldNum" sz="quarter" idx="4"/>
          </p:nvPr>
        </p:nvSpPr>
        <p:spPr>
          <a:xfrm>
            <a:off x="6553200" y="6324600"/>
            <a:ext cx="2133600" cy="365125"/>
          </a:xfrm>
          <a:prstGeom prst="rect">
            <a:avLst/>
          </a:prstGeom>
        </p:spPr>
        <p:txBody>
          <a:bodyPr/>
          <a:lstStyle>
            <a:lvl1pPr>
              <a:defRPr sz="1600"/>
            </a:lvl1pPr>
          </a:lstStyle>
          <a:p>
            <a:fld id="{CFB04BB5-4AD0-4298-AD2E-6E12BF13CCFF}" type="slidenum">
              <a:rPr lang="en-US" smtClean="0"/>
              <a:pPr/>
              <a:t>‹#›</a:t>
            </a:fld>
            <a:endParaRPr lang="en-US" dirty="0"/>
          </a:p>
        </p:txBody>
      </p:sp>
      <p:sp>
        <p:nvSpPr>
          <p:cNvPr id="9" name="Text Box 16"/>
          <p:cNvSpPr txBox="1">
            <a:spLocks noChangeArrowheads="1"/>
          </p:cNvSpPr>
          <p:nvPr/>
        </p:nvSpPr>
        <p:spPr bwMode="auto">
          <a:xfrm>
            <a:off x="3352800" y="6313235"/>
            <a:ext cx="2895600" cy="544765"/>
          </a:xfrm>
          <a:prstGeom prst="rect">
            <a:avLst/>
          </a:prstGeom>
          <a:noFill/>
          <a:ln w="9525">
            <a:noFill/>
            <a:miter lim="800000"/>
            <a:headEnd/>
            <a:tailEnd/>
          </a:ln>
          <a:effectLst/>
        </p:spPr>
        <p:txBody>
          <a:bodyPr wrap="square">
            <a:spAutoFit/>
          </a:bodyPr>
          <a:lstStyle/>
          <a:p>
            <a:pPr algn="ctr">
              <a:spcBef>
                <a:spcPct val="10000"/>
              </a:spcBef>
              <a:defRPr/>
            </a:pPr>
            <a:r>
              <a:rPr lang="en-US" sz="1400" b="1" dirty="0">
                <a:solidFill>
                  <a:srgbClr val="C00000"/>
                </a:solidFill>
              </a:rPr>
              <a:t>AIMCAL WCHC SPE </a:t>
            </a:r>
            <a:r>
              <a:rPr lang="en-US" sz="1400" b="1" dirty="0" err="1">
                <a:solidFill>
                  <a:srgbClr val="C00000"/>
                </a:solidFill>
              </a:rPr>
              <a:t>FlexPackCon</a:t>
            </a:r>
            <a:endParaRPr lang="en-US" sz="1400" b="1" dirty="0">
              <a:solidFill>
                <a:srgbClr val="C00000"/>
              </a:solidFill>
            </a:endParaRPr>
          </a:p>
          <a:p>
            <a:pPr algn="ctr">
              <a:spcBef>
                <a:spcPct val="10000"/>
              </a:spcBef>
              <a:defRPr/>
            </a:pPr>
            <a:r>
              <a:rPr lang="en-US" sz="1400" b="1" dirty="0">
                <a:solidFill>
                  <a:schemeClr val="tx1"/>
                </a:solidFill>
              </a:rPr>
              <a:t>October 9 - 12, 2016</a:t>
            </a:r>
          </a:p>
        </p:txBody>
      </p:sp>
      <p:sp>
        <p:nvSpPr>
          <p:cNvPr id="10" name="Text Box 16"/>
          <p:cNvSpPr txBox="1">
            <a:spLocks noChangeArrowheads="1"/>
          </p:cNvSpPr>
          <p:nvPr/>
        </p:nvSpPr>
        <p:spPr bwMode="auto">
          <a:xfrm>
            <a:off x="609600" y="6313235"/>
            <a:ext cx="2593975" cy="544765"/>
          </a:xfrm>
          <a:prstGeom prst="rect">
            <a:avLst/>
          </a:prstGeom>
          <a:noFill/>
          <a:ln w="9525">
            <a:noFill/>
            <a:miter lim="800000"/>
            <a:headEnd/>
            <a:tailEnd/>
          </a:ln>
          <a:effectLst/>
        </p:spPr>
        <p:txBody>
          <a:bodyPr wrap="square">
            <a:spAutoFit/>
          </a:bodyPr>
          <a:lstStyle/>
          <a:p>
            <a:pPr>
              <a:spcBef>
                <a:spcPct val="10000"/>
              </a:spcBef>
              <a:defRPr/>
            </a:pPr>
            <a:r>
              <a:rPr lang="en-US" sz="1400" b="1" dirty="0">
                <a:solidFill>
                  <a:srgbClr val="C00000"/>
                </a:solidFill>
              </a:rPr>
              <a:t>Presented by</a:t>
            </a:r>
          </a:p>
          <a:p>
            <a:pPr>
              <a:spcBef>
                <a:spcPct val="10000"/>
              </a:spcBef>
              <a:defRPr/>
            </a:pPr>
            <a:r>
              <a:rPr lang="en-US" sz="1400" b="1" dirty="0">
                <a:solidFill>
                  <a:schemeClr val="tx1"/>
                </a:solidFill>
              </a:rPr>
              <a:t>Dante Ferrari</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Tx/>
        <a:buBlip>
          <a:blip r:embed="rId14"/>
        </a:buBlip>
        <a:defRPr sz="3200" kern="1200">
          <a:solidFill>
            <a:schemeClr val="tx1"/>
          </a:solidFill>
          <a:latin typeface="+mn-lt"/>
          <a:ea typeface="+mn-ea"/>
          <a:cs typeface="+mn-cs"/>
        </a:defRPr>
      </a:lvl1pPr>
      <a:lvl2pPr marL="742950" indent="-285750" algn="l" defTabSz="914400" rtl="0" eaLnBrk="1" latinLnBrk="0" hangingPunct="1">
        <a:spcBef>
          <a:spcPct val="20000"/>
        </a:spcBef>
        <a:buFontTx/>
        <a:buBlip>
          <a:blip r:embed="rId14"/>
        </a:buBlip>
        <a:defRPr sz="2800" kern="1200">
          <a:solidFill>
            <a:schemeClr val="tx1"/>
          </a:solidFill>
          <a:latin typeface="+mn-lt"/>
          <a:ea typeface="+mn-ea"/>
          <a:cs typeface="+mn-cs"/>
        </a:defRPr>
      </a:lvl2pPr>
      <a:lvl3pPr marL="1143000" indent="-228600" algn="l" defTabSz="914400" rtl="0" eaLnBrk="1" latinLnBrk="0" hangingPunct="1">
        <a:spcBef>
          <a:spcPct val="20000"/>
        </a:spcBef>
        <a:buFontTx/>
        <a:buBlip>
          <a:blip r:embed="rId14"/>
        </a:buBlip>
        <a:defRPr sz="2400" kern="1200">
          <a:solidFill>
            <a:schemeClr val="tx1"/>
          </a:solidFill>
          <a:latin typeface="+mn-lt"/>
          <a:ea typeface="+mn-ea"/>
          <a:cs typeface="+mn-cs"/>
        </a:defRPr>
      </a:lvl3pPr>
      <a:lvl4pPr marL="1600200" indent="-228600" algn="l" defTabSz="914400" rtl="0" eaLnBrk="1" latinLnBrk="0" hangingPunct="1">
        <a:spcBef>
          <a:spcPct val="20000"/>
        </a:spcBef>
        <a:buFontTx/>
        <a:buBlip>
          <a:blip r:embed="rId14"/>
        </a:buBlip>
        <a:defRPr sz="2000" kern="1200">
          <a:solidFill>
            <a:schemeClr val="tx1"/>
          </a:solidFill>
          <a:latin typeface="+mn-lt"/>
          <a:ea typeface="+mn-ea"/>
          <a:cs typeface="+mn-cs"/>
        </a:defRPr>
      </a:lvl4pPr>
      <a:lvl5pPr marL="2057400" indent="-228600" algn="l" defTabSz="914400" rtl="0" eaLnBrk="1" latinLnBrk="0" hangingPunct="1">
        <a:spcBef>
          <a:spcPct val="20000"/>
        </a:spcBef>
        <a:buFontTx/>
        <a:buBlip>
          <a:blip r:embed="rId14"/>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image" Target="../media/image6.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9.emf"/><Relationship Id="rId4" Type="http://schemas.openxmlformats.org/officeDocument/2006/relationships/image" Target="../media/image18.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mailto:dante@celplast.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5"/>
          <p:cNvSpPr txBox="1">
            <a:spLocks noChangeArrowheads="1"/>
          </p:cNvSpPr>
          <p:nvPr/>
        </p:nvSpPr>
        <p:spPr bwMode="auto">
          <a:xfrm>
            <a:off x="380999" y="4876800"/>
            <a:ext cx="8305800" cy="954107"/>
          </a:xfrm>
          <a:prstGeom prst="rect">
            <a:avLst/>
          </a:prstGeom>
          <a:noFill/>
          <a:ln w="9525">
            <a:noFill/>
            <a:miter lim="800000"/>
            <a:headEnd/>
            <a:tailEnd/>
          </a:ln>
        </p:spPr>
        <p:txBody>
          <a:bodyPr wrap="square">
            <a:spAutoFit/>
          </a:bodyPr>
          <a:lstStyle/>
          <a:p>
            <a:pPr algn="ctr" eaLnBrk="0" hangingPunct="0"/>
            <a:r>
              <a:rPr lang="en-US" sz="2800" b="1" dirty="0">
                <a:solidFill>
                  <a:schemeClr val="tx1">
                    <a:lumMod val="65000"/>
                    <a:lumOff val="35000"/>
                  </a:schemeClr>
                </a:solidFill>
                <a:latin typeface="Tahoma" pitchFamily="34" charset="0"/>
                <a:ea typeface="Tahoma" pitchFamily="34" charset="0"/>
                <a:cs typeface="Tahoma" pitchFamily="34" charset="0"/>
              </a:rPr>
              <a:t>Dante Ferrari</a:t>
            </a:r>
          </a:p>
          <a:p>
            <a:pPr algn="ctr" eaLnBrk="0" hangingPunct="0"/>
            <a:r>
              <a:rPr lang="en-US" sz="2800" b="1" dirty="0">
                <a:solidFill>
                  <a:srgbClr val="C00000"/>
                </a:solidFill>
                <a:latin typeface="Tahoma" pitchFamily="34" charset="0"/>
                <a:ea typeface="Tahoma" pitchFamily="34" charset="0"/>
                <a:cs typeface="Tahoma" pitchFamily="34" charset="0"/>
              </a:rPr>
              <a:t>Celplast Metallized Products Limited</a:t>
            </a:r>
          </a:p>
        </p:txBody>
      </p:sp>
      <p:sp>
        <p:nvSpPr>
          <p:cNvPr id="14" name="Rectangle 3"/>
          <p:cNvSpPr txBox="1">
            <a:spLocks noChangeArrowheads="1"/>
          </p:cNvSpPr>
          <p:nvPr/>
        </p:nvSpPr>
        <p:spPr>
          <a:xfrm>
            <a:off x="573086" y="2509233"/>
            <a:ext cx="7921625" cy="2252663"/>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kumimoji="0" lang="en-US" sz="4400" b="1" i="0" u="none" strike="noStrike" kern="1200" cap="none" spc="0" normalizeH="0" noProof="0" dirty="0">
                <a:ln>
                  <a:noFill/>
                </a:ln>
                <a:uLnTx/>
                <a:uFillTx/>
              </a:rPr>
              <a:t>IN VACUUM FLEXO TOP-COATING ON METALLIZED FILM:</a:t>
            </a:r>
          </a:p>
          <a:p>
            <a:pPr marL="342900" marR="0" lvl="0" indent="-342900" algn="ctr" defTabSz="914400" rtl="0" eaLnBrk="1" fontAlgn="auto" latinLnBrk="0" hangingPunct="1">
              <a:lnSpc>
                <a:spcPct val="100000"/>
              </a:lnSpc>
              <a:spcBef>
                <a:spcPct val="20000"/>
              </a:spcBef>
              <a:spcAft>
                <a:spcPts val="0"/>
              </a:spcAft>
              <a:buClrTx/>
              <a:buSzTx/>
              <a:buFontTx/>
              <a:buNone/>
              <a:tabLst/>
              <a:defRPr/>
            </a:pPr>
            <a:r>
              <a:rPr lang="en-US" sz="3600" b="1" baseline="0" dirty="0"/>
              <a:t>AN UPDATE ON THE STATE</a:t>
            </a:r>
            <a:r>
              <a:rPr lang="en-US" sz="3600" b="1" dirty="0"/>
              <a:t> OF THE ART</a:t>
            </a:r>
            <a:endParaRPr kumimoji="0" lang="en-US" sz="3600" b="0" i="0" u="none" strike="noStrike" kern="1200" cap="none" spc="0" normalizeH="0" baseline="0" noProof="0" dirty="0">
              <a:ln>
                <a:noFill/>
              </a:ln>
              <a:uLnTx/>
              <a:uFillTx/>
            </a:endParaRPr>
          </a:p>
        </p:txBody>
      </p:sp>
      <p:pic>
        <p:nvPicPr>
          <p:cNvPr id="9" name="Picture 3" descr="celplastLogo.jpg"/>
          <p:cNvPicPr>
            <a:picLocks noChangeAspect="1"/>
          </p:cNvPicPr>
          <p:nvPr/>
        </p:nvPicPr>
        <p:blipFill>
          <a:blip r:embed="rId3" cstate="print"/>
          <a:srcRect/>
          <a:stretch>
            <a:fillRect/>
          </a:stretch>
        </p:blipFill>
        <p:spPr bwMode="auto">
          <a:xfrm>
            <a:off x="1828800" y="228600"/>
            <a:ext cx="5638800" cy="2122511"/>
          </a:xfrm>
          <a:prstGeom prst="rect">
            <a:avLst/>
          </a:prstGeom>
          <a:noFill/>
          <a:ln w="9525">
            <a:noFill/>
            <a:miter lim="800000"/>
            <a:headEnd/>
            <a:tailEnd/>
          </a:ln>
        </p:spPr>
      </p:pic>
    </p:spTree>
  </p:cSld>
  <p:clrMapOvr>
    <a:masterClrMapping/>
  </p:clrMapOvr>
  <p:transition advTm="39003"/>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369202" y="6257487"/>
            <a:ext cx="8622398" cy="6005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p:cNvPicPr>
            <a:picLocks noChangeAspect="1"/>
          </p:cNvPicPr>
          <p:nvPr/>
        </p:nvPicPr>
        <p:blipFill>
          <a:blip r:embed="rId3"/>
          <a:stretch>
            <a:fillRect/>
          </a:stretch>
        </p:blipFill>
        <p:spPr>
          <a:xfrm>
            <a:off x="4680706" y="4495800"/>
            <a:ext cx="3929894" cy="2296974"/>
          </a:xfrm>
          <a:prstGeom prst="rect">
            <a:avLst/>
          </a:prstGeom>
        </p:spPr>
      </p:pic>
      <p:sp>
        <p:nvSpPr>
          <p:cNvPr id="2" name="Title 1"/>
          <p:cNvSpPr>
            <a:spLocks noGrp="1"/>
          </p:cNvSpPr>
          <p:nvPr>
            <p:ph type="title"/>
          </p:nvPr>
        </p:nvSpPr>
        <p:spPr>
          <a:xfrm>
            <a:off x="457200" y="-55034"/>
            <a:ext cx="8229600" cy="1020762"/>
          </a:xfrm>
        </p:spPr>
        <p:txBody>
          <a:bodyPr/>
          <a:lstStyle/>
          <a:p>
            <a:r>
              <a:rPr lang="en-CA" b="1" dirty="0">
                <a:solidFill>
                  <a:srgbClr val="C00000"/>
                </a:solidFill>
                <a:effectLst>
                  <a:outerShdw blurRad="38100" dist="38100" dir="2700000" algn="tl">
                    <a:srgbClr val="000000">
                      <a:alpha val="43137"/>
                    </a:srgbClr>
                  </a:outerShdw>
                </a:effectLst>
              </a:rPr>
              <a:t>Retort Structures</a:t>
            </a:r>
          </a:p>
        </p:txBody>
      </p:sp>
      <p:sp>
        <p:nvSpPr>
          <p:cNvPr id="3" name="Content Placeholder 2"/>
          <p:cNvSpPr>
            <a:spLocks noGrp="1"/>
          </p:cNvSpPr>
          <p:nvPr>
            <p:ph idx="1"/>
          </p:nvPr>
        </p:nvSpPr>
        <p:spPr>
          <a:xfrm>
            <a:off x="369202" y="2029560"/>
            <a:ext cx="3962400" cy="715962"/>
          </a:xfrm>
        </p:spPr>
        <p:txBody>
          <a:bodyPr>
            <a:normAutofit/>
          </a:bodyPr>
          <a:lstStyle/>
          <a:p>
            <a:pPr marL="0" indent="0">
              <a:buNone/>
            </a:pPr>
            <a:r>
              <a:rPr lang="en-CA" sz="3600" dirty="0"/>
              <a:t>Standard structure:</a:t>
            </a:r>
          </a:p>
        </p:txBody>
      </p:sp>
      <p:cxnSp>
        <p:nvCxnSpPr>
          <p:cNvPr id="5" name="Straight Connector 4"/>
          <p:cNvCxnSpPr/>
          <p:nvPr/>
        </p:nvCxnSpPr>
        <p:spPr>
          <a:xfrm>
            <a:off x="533400" y="838200"/>
            <a:ext cx="82296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10" name="Content Placeholder 2"/>
          <p:cNvSpPr txBox="1">
            <a:spLocks/>
          </p:cNvSpPr>
          <p:nvPr/>
        </p:nvSpPr>
        <p:spPr>
          <a:xfrm>
            <a:off x="4331602" y="1067253"/>
            <a:ext cx="3625704" cy="62445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Tx/>
              <a:buBlip>
                <a:blip r:embed="rId4"/>
              </a:buBlip>
              <a:defRPr sz="3200" kern="1200">
                <a:solidFill>
                  <a:schemeClr val="tx1"/>
                </a:solidFill>
                <a:latin typeface="+mn-lt"/>
                <a:ea typeface="+mn-ea"/>
                <a:cs typeface="+mn-cs"/>
              </a:defRPr>
            </a:lvl1pPr>
            <a:lvl2pPr marL="742950" indent="-285750" algn="l" defTabSz="914400" rtl="0" eaLnBrk="1" latinLnBrk="0" hangingPunct="1">
              <a:spcBef>
                <a:spcPct val="20000"/>
              </a:spcBef>
              <a:buFontTx/>
              <a:buBlip>
                <a:blip r:embed="rId4"/>
              </a:buBlip>
              <a:defRPr sz="2800" kern="1200">
                <a:solidFill>
                  <a:schemeClr val="tx1"/>
                </a:solidFill>
                <a:latin typeface="+mn-lt"/>
                <a:ea typeface="+mn-ea"/>
                <a:cs typeface="+mn-cs"/>
              </a:defRPr>
            </a:lvl2pPr>
            <a:lvl3pPr marL="1143000" indent="-228600" algn="l" defTabSz="914400" rtl="0" eaLnBrk="1" latinLnBrk="0" hangingPunct="1">
              <a:spcBef>
                <a:spcPct val="20000"/>
              </a:spcBef>
              <a:buFontTx/>
              <a:buBlip>
                <a:blip r:embed="rId4"/>
              </a:buBlip>
              <a:defRPr sz="2400" kern="1200">
                <a:solidFill>
                  <a:schemeClr val="tx1"/>
                </a:solidFill>
                <a:latin typeface="+mn-lt"/>
                <a:ea typeface="+mn-ea"/>
                <a:cs typeface="+mn-cs"/>
              </a:defRPr>
            </a:lvl3pPr>
            <a:lvl4pPr marL="1600200" indent="-228600" algn="l" defTabSz="914400" rtl="0" eaLnBrk="1" latinLnBrk="0" hangingPunct="1">
              <a:spcBef>
                <a:spcPct val="20000"/>
              </a:spcBef>
              <a:buFontTx/>
              <a:buBlip>
                <a:blip r:embed="rId4"/>
              </a:buBlip>
              <a:defRPr sz="2000" kern="1200">
                <a:solidFill>
                  <a:schemeClr val="tx1"/>
                </a:solidFill>
                <a:latin typeface="+mn-lt"/>
                <a:ea typeface="+mn-ea"/>
                <a:cs typeface="+mn-cs"/>
              </a:defRPr>
            </a:lvl4pPr>
            <a:lvl5pPr marL="2057400" indent="-228600" algn="l" defTabSz="914400" rtl="0" eaLnBrk="1" latinLnBrk="0" hangingPunct="1">
              <a:spcBef>
                <a:spcPct val="20000"/>
              </a:spcBef>
              <a:buFontTx/>
              <a:buBlip>
                <a:blip r:embed="rId4"/>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CA" sz="3600" dirty="0"/>
              <a:t>New structure #1:</a:t>
            </a:r>
          </a:p>
        </p:txBody>
      </p:sp>
      <p:sp>
        <p:nvSpPr>
          <p:cNvPr id="13" name="Content Placeholder 2"/>
          <p:cNvSpPr txBox="1">
            <a:spLocks/>
          </p:cNvSpPr>
          <p:nvPr/>
        </p:nvSpPr>
        <p:spPr>
          <a:xfrm>
            <a:off x="4494322" y="3954521"/>
            <a:ext cx="3668896" cy="7912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Tx/>
              <a:buBlip>
                <a:blip r:embed="rId4"/>
              </a:buBlip>
              <a:defRPr sz="3200" kern="1200">
                <a:solidFill>
                  <a:schemeClr val="tx1"/>
                </a:solidFill>
                <a:latin typeface="+mn-lt"/>
                <a:ea typeface="+mn-ea"/>
                <a:cs typeface="+mn-cs"/>
              </a:defRPr>
            </a:lvl1pPr>
            <a:lvl2pPr marL="742950" indent="-285750" algn="l" defTabSz="914400" rtl="0" eaLnBrk="1" latinLnBrk="0" hangingPunct="1">
              <a:spcBef>
                <a:spcPct val="20000"/>
              </a:spcBef>
              <a:buFontTx/>
              <a:buBlip>
                <a:blip r:embed="rId4"/>
              </a:buBlip>
              <a:defRPr sz="2800" kern="1200">
                <a:solidFill>
                  <a:schemeClr val="tx1"/>
                </a:solidFill>
                <a:latin typeface="+mn-lt"/>
                <a:ea typeface="+mn-ea"/>
                <a:cs typeface="+mn-cs"/>
              </a:defRPr>
            </a:lvl2pPr>
            <a:lvl3pPr marL="1143000" indent="-228600" algn="l" defTabSz="914400" rtl="0" eaLnBrk="1" latinLnBrk="0" hangingPunct="1">
              <a:spcBef>
                <a:spcPct val="20000"/>
              </a:spcBef>
              <a:buFontTx/>
              <a:buBlip>
                <a:blip r:embed="rId4"/>
              </a:buBlip>
              <a:defRPr sz="2400" kern="1200">
                <a:solidFill>
                  <a:schemeClr val="tx1"/>
                </a:solidFill>
                <a:latin typeface="+mn-lt"/>
                <a:ea typeface="+mn-ea"/>
                <a:cs typeface="+mn-cs"/>
              </a:defRPr>
            </a:lvl3pPr>
            <a:lvl4pPr marL="1600200" indent="-228600" algn="l" defTabSz="914400" rtl="0" eaLnBrk="1" latinLnBrk="0" hangingPunct="1">
              <a:spcBef>
                <a:spcPct val="20000"/>
              </a:spcBef>
              <a:buFontTx/>
              <a:buBlip>
                <a:blip r:embed="rId4"/>
              </a:buBlip>
              <a:defRPr sz="2000" kern="1200">
                <a:solidFill>
                  <a:schemeClr val="tx1"/>
                </a:solidFill>
                <a:latin typeface="+mn-lt"/>
                <a:ea typeface="+mn-ea"/>
                <a:cs typeface="+mn-cs"/>
              </a:defRPr>
            </a:lvl4pPr>
            <a:lvl5pPr marL="2057400" indent="-228600" algn="l" defTabSz="914400" rtl="0" eaLnBrk="1" latinLnBrk="0" hangingPunct="1">
              <a:spcBef>
                <a:spcPct val="20000"/>
              </a:spcBef>
              <a:buFontTx/>
              <a:buBlip>
                <a:blip r:embed="rId4"/>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CA" sz="3600" dirty="0"/>
              <a:t>New structure #2:</a:t>
            </a:r>
          </a:p>
        </p:txBody>
      </p:sp>
      <p:pic>
        <p:nvPicPr>
          <p:cNvPr id="8" name="Picture 7"/>
          <p:cNvPicPr>
            <a:picLocks noChangeAspect="1"/>
          </p:cNvPicPr>
          <p:nvPr/>
        </p:nvPicPr>
        <p:blipFill>
          <a:blip r:embed="rId5"/>
          <a:stretch>
            <a:fillRect/>
          </a:stretch>
        </p:blipFill>
        <p:spPr>
          <a:xfrm>
            <a:off x="0" y="2745522"/>
            <a:ext cx="3851714" cy="2969478"/>
          </a:xfrm>
          <a:prstGeom prst="rect">
            <a:avLst/>
          </a:prstGeom>
        </p:spPr>
      </p:pic>
      <p:pic>
        <p:nvPicPr>
          <p:cNvPr id="9" name="Picture 8"/>
          <p:cNvPicPr>
            <a:picLocks noChangeAspect="1"/>
          </p:cNvPicPr>
          <p:nvPr/>
        </p:nvPicPr>
        <p:blipFill>
          <a:blip r:embed="rId6"/>
          <a:stretch>
            <a:fillRect/>
          </a:stretch>
        </p:blipFill>
        <p:spPr>
          <a:xfrm>
            <a:off x="4720058" y="1539310"/>
            <a:ext cx="3886728" cy="2332037"/>
          </a:xfrm>
          <a:prstGeom prst="rect">
            <a:avLst/>
          </a:prstGeom>
        </p:spPr>
      </p:pic>
    </p:spTree>
    <p:extLst>
      <p:ext uri="{BB962C8B-B14F-4D97-AF65-F5344CB8AC3E}">
        <p14:creationId xmlns:p14="http://schemas.microsoft.com/office/powerpoint/2010/main" val="1360194533"/>
      </p:ext>
    </p:extLst>
  </p:cSld>
  <p:clrMapOvr>
    <a:masterClrMapping/>
  </p:clrMapOvr>
  <p:transition advTm="44983"/>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CA" b="1" dirty="0">
                <a:solidFill>
                  <a:srgbClr val="C00000"/>
                </a:solidFill>
                <a:effectLst>
                  <a:outerShdw blurRad="38100" dist="38100" dir="2700000" algn="tl">
                    <a:srgbClr val="000000">
                      <a:alpha val="43137"/>
                    </a:srgbClr>
                  </a:outerShdw>
                </a:effectLst>
              </a:rPr>
              <a:t>Retort Study – Sample Preparation</a:t>
            </a:r>
          </a:p>
        </p:txBody>
      </p:sp>
      <p:sp>
        <p:nvSpPr>
          <p:cNvPr id="4" name="Slide Number Placeholder 3"/>
          <p:cNvSpPr>
            <a:spLocks noGrp="1"/>
          </p:cNvSpPr>
          <p:nvPr>
            <p:ph type="sldNum" sz="quarter" idx="12"/>
          </p:nvPr>
        </p:nvSpPr>
        <p:spPr/>
        <p:txBody>
          <a:bodyPr/>
          <a:lstStyle/>
          <a:p>
            <a:fld id="{CFB04BB5-4AD0-4298-AD2E-6E12BF13CCFF}" type="slidenum">
              <a:rPr lang="en-US" smtClean="0"/>
              <a:pPr/>
              <a:t>11</a:t>
            </a:fld>
            <a:endParaRPr lang="en-US" dirty="0"/>
          </a:p>
        </p:txBody>
      </p:sp>
      <p:cxnSp>
        <p:nvCxnSpPr>
          <p:cNvPr id="5" name="Straight Connector 4"/>
          <p:cNvCxnSpPr/>
          <p:nvPr/>
        </p:nvCxnSpPr>
        <p:spPr>
          <a:xfrm>
            <a:off x="533400" y="1143000"/>
            <a:ext cx="82296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8" name="Content Placeholder 2"/>
          <p:cNvSpPr txBox="1">
            <a:spLocks/>
          </p:cNvSpPr>
          <p:nvPr/>
        </p:nvSpPr>
        <p:spPr>
          <a:xfrm>
            <a:off x="457200" y="1523999"/>
            <a:ext cx="8305800" cy="4648201"/>
          </a:xfrm>
          <a:prstGeom prst="rect">
            <a:avLst/>
          </a:prstGeom>
        </p:spPr>
        <p:txBody>
          <a:bodyPr vert="horz" lIns="91440" tIns="45720" rIns="91440" bIns="45720" rtlCol="0">
            <a:normAutofit/>
          </a:bodyPr>
          <a:lstStyle/>
          <a:p>
            <a:pPr>
              <a:spcAft>
                <a:spcPts val="1200"/>
              </a:spcAft>
              <a:buBlip>
                <a:blip r:embed="rId3"/>
              </a:buBlip>
            </a:pPr>
            <a:r>
              <a:rPr lang="en-CA" sz="2400" dirty="0"/>
              <a:t> Structures tested with sheet samples</a:t>
            </a:r>
          </a:p>
          <a:p>
            <a:pPr>
              <a:spcAft>
                <a:spcPts val="1200"/>
              </a:spcAft>
              <a:buBlip>
                <a:blip r:embed="rId3"/>
              </a:buBlip>
            </a:pPr>
            <a:r>
              <a:rPr kumimoji="0" lang="en-CA" sz="2400" b="0" i="0" u="none" strike="noStrike" kern="1200" cap="none" spc="0" normalizeH="0" baseline="0" noProof="0" dirty="0">
                <a:ln>
                  <a:noFill/>
                </a:ln>
                <a:solidFill>
                  <a:schemeClr val="tx1"/>
                </a:solidFill>
                <a:effectLst/>
                <a:uLnTx/>
                <a:uFillTx/>
                <a:latin typeface="+mn-lt"/>
                <a:ea typeface="+mn-ea"/>
                <a:cs typeface="+mn-cs"/>
              </a:rPr>
              <a:t> Hand drawdowns made with a Henkel</a:t>
            </a:r>
            <a:r>
              <a:rPr kumimoji="0" lang="en-CA" sz="2400" b="0" i="0" u="none" strike="noStrike" kern="1200" cap="none" spc="0" normalizeH="0" noProof="0" dirty="0">
                <a:ln>
                  <a:noFill/>
                </a:ln>
                <a:solidFill>
                  <a:schemeClr val="tx1"/>
                </a:solidFill>
                <a:effectLst/>
                <a:uLnTx/>
                <a:uFillTx/>
                <a:latin typeface="+mn-lt"/>
                <a:ea typeface="+mn-ea"/>
                <a:cs typeface="+mn-cs"/>
              </a:rPr>
              <a:t> solvent-based </a:t>
            </a:r>
            <a:r>
              <a:rPr kumimoji="0" lang="en-CA" sz="2400" b="0" i="0" u="none" strike="noStrike" kern="1200" cap="none" spc="0" normalizeH="0" baseline="0" noProof="0" dirty="0">
                <a:ln>
                  <a:noFill/>
                </a:ln>
                <a:solidFill>
                  <a:schemeClr val="tx1"/>
                </a:solidFill>
                <a:effectLst/>
                <a:uLnTx/>
                <a:uFillTx/>
                <a:latin typeface="+mn-lt"/>
                <a:ea typeface="+mn-ea"/>
                <a:cs typeface="+mn-cs"/>
              </a:rPr>
              <a:t>Loctite </a:t>
            </a:r>
            <a:r>
              <a:rPr kumimoji="0" lang="en-CA" sz="2400" b="0" i="0" u="none" strike="noStrike" kern="1200" cap="none" spc="0" normalizeH="0" baseline="0" noProof="0" dirty="0" err="1">
                <a:ln>
                  <a:noFill/>
                </a:ln>
                <a:solidFill>
                  <a:schemeClr val="tx1"/>
                </a:solidFill>
                <a:effectLst/>
                <a:uLnTx/>
                <a:uFillTx/>
                <a:latin typeface="+mn-lt"/>
                <a:ea typeface="+mn-ea"/>
                <a:cs typeface="+mn-cs"/>
              </a:rPr>
              <a:t>Liofol</a:t>
            </a:r>
            <a:r>
              <a:rPr kumimoji="0" lang="en-CA" sz="2400" b="0" i="0" u="none" strike="noStrike" kern="1200" cap="none" spc="0" normalizeH="0" noProof="0" dirty="0">
                <a:ln>
                  <a:noFill/>
                </a:ln>
                <a:solidFill>
                  <a:schemeClr val="tx1"/>
                </a:solidFill>
                <a:effectLst/>
                <a:uLnTx/>
                <a:uFillTx/>
                <a:latin typeface="+mn-lt"/>
                <a:ea typeface="+mn-ea"/>
                <a:cs typeface="+mn-cs"/>
              </a:rPr>
              <a:t> LA3649:LA6055 @ 3.4 g/m</a:t>
            </a:r>
            <a:r>
              <a:rPr kumimoji="0" lang="en-CA" sz="2400" b="0" i="0" u="none" strike="noStrike" kern="1200" cap="none" spc="0" normalizeH="0" baseline="30000" noProof="0" dirty="0">
                <a:ln>
                  <a:noFill/>
                </a:ln>
                <a:solidFill>
                  <a:schemeClr val="tx1"/>
                </a:solidFill>
                <a:effectLst/>
                <a:uLnTx/>
                <a:uFillTx/>
                <a:latin typeface="+mn-lt"/>
                <a:ea typeface="+mn-ea"/>
                <a:cs typeface="+mn-cs"/>
              </a:rPr>
              <a:t>2</a:t>
            </a:r>
            <a:r>
              <a:rPr kumimoji="0" lang="en-CA" sz="2400" b="0" i="0" u="none" strike="noStrike" kern="1200" cap="none" spc="0" normalizeH="0" noProof="0" dirty="0">
                <a:ln>
                  <a:noFill/>
                </a:ln>
                <a:solidFill>
                  <a:schemeClr val="tx1"/>
                </a:solidFill>
                <a:effectLst/>
                <a:uLnTx/>
                <a:uFillTx/>
                <a:latin typeface="+mn-lt"/>
                <a:ea typeface="+mn-ea"/>
                <a:cs typeface="+mn-cs"/>
              </a:rPr>
              <a:t> dry coat weight</a:t>
            </a:r>
          </a:p>
          <a:p>
            <a:pPr>
              <a:spcAft>
                <a:spcPts val="1200"/>
              </a:spcAft>
              <a:buBlip>
                <a:blip r:embed="rId3"/>
              </a:buBlip>
            </a:pPr>
            <a:r>
              <a:rPr lang="en-CA" sz="2400" noProof="0" dirty="0"/>
              <a:t> Adhesive applied to clear PET, then nipped to top-coated side of metallized film, then applied to CPP, and nipped to non-coated side of metallized film</a:t>
            </a:r>
          </a:p>
          <a:p>
            <a:pPr>
              <a:spcAft>
                <a:spcPts val="1200"/>
              </a:spcAft>
              <a:buBlip>
                <a:blip r:embed="rId3"/>
              </a:buBlip>
            </a:pPr>
            <a:r>
              <a:rPr kumimoji="0" lang="en-US" sz="2400" b="0" i="0" u="none" strike="noStrike" kern="1200" cap="none" spc="0" normalizeH="0" baseline="0" noProof="0" dirty="0">
                <a:ln>
                  <a:noFill/>
                </a:ln>
                <a:solidFill>
                  <a:schemeClr val="tx1"/>
                </a:solidFill>
                <a:effectLst/>
                <a:uLnTx/>
                <a:uFillTx/>
                <a:latin typeface="+mn-lt"/>
                <a:ea typeface="+mn-ea"/>
                <a:cs typeface="+mn-cs"/>
              </a:rPr>
              <a:t> Entire</a:t>
            </a:r>
            <a:r>
              <a:rPr kumimoji="0" lang="en-US" sz="2400" b="0" i="0" u="none" strike="noStrike" kern="1200" cap="none" spc="0" normalizeH="0" noProof="0" dirty="0">
                <a:ln>
                  <a:noFill/>
                </a:ln>
                <a:solidFill>
                  <a:schemeClr val="tx1"/>
                </a:solidFill>
                <a:effectLst/>
                <a:uLnTx/>
                <a:uFillTx/>
                <a:latin typeface="+mn-lt"/>
                <a:ea typeface="+mn-ea"/>
                <a:cs typeface="+mn-cs"/>
              </a:rPr>
              <a:t> structure was cured at 50</a:t>
            </a:r>
            <a:r>
              <a:rPr kumimoji="0" lang="en-US" sz="2400" b="0" i="0" u="none" strike="noStrike" kern="1200" cap="none" spc="0" normalizeH="0" noProof="0" dirty="0">
                <a:ln>
                  <a:noFill/>
                </a:ln>
                <a:solidFill>
                  <a:schemeClr val="tx1"/>
                </a:solidFill>
                <a:effectLst/>
                <a:uLnTx/>
                <a:uFillTx/>
                <a:latin typeface="Calibri" panose="020F0502020204030204" pitchFamily="34" charset="0"/>
              </a:rPr>
              <a:t>°C for 4 days prior to bond testing &amp; retorting</a:t>
            </a:r>
          </a:p>
        </p:txBody>
      </p:sp>
    </p:spTree>
    <p:extLst>
      <p:ext uri="{BB962C8B-B14F-4D97-AF65-F5344CB8AC3E}">
        <p14:creationId xmlns:p14="http://schemas.microsoft.com/office/powerpoint/2010/main" val="2979051177"/>
      </p:ext>
    </p:extLst>
  </p:cSld>
  <p:clrMapOvr>
    <a:masterClrMapping/>
  </p:clrMapOvr>
  <p:transition advTm="4442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CA" b="1" dirty="0">
                <a:solidFill>
                  <a:srgbClr val="C00000"/>
                </a:solidFill>
                <a:effectLst>
                  <a:outerShdw blurRad="38100" dist="38100" dir="2700000" algn="tl">
                    <a:srgbClr val="000000">
                      <a:alpha val="43137"/>
                    </a:srgbClr>
                  </a:outerShdw>
                </a:effectLst>
              </a:rPr>
              <a:t>Retort Study – Bond Strength Tests</a:t>
            </a:r>
          </a:p>
        </p:txBody>
      </p:sp>
      <p:sp>
        <p:nvSpPr>
          <p:cNvPr id="4" name="Slide Number Placeholder 3"/>
          <p:cNvSpPr>
            <a:spLocks noGrp="1"/>
          </p:cNvSpPr>
          <p:nvPr>
            <p:ph type="sldNum" sz="quarter" idx="12"/>
          </p:nvPr>
        </p:nvSpPr>
        <p:spPr/>
        <p:txBody>
          <a:bodyPr/>
          <a:lstStyle/>
          <a:p>
            <a:fld id="{CFB04BB5-4AD0-4298-AD2E-6E12BF13CCFF}" type="slidenum">
              <a:rPr lang="en-US" smtClean="0"/>
              <a:pPr/>
              <a:t>12</a:t>
            </a:fld>
            <a:endParaRPr lang="en-US" dirty="0"/>
          </a:p>
        </p:txBody>
      </p:sp>
      <p:cxnSp>
        <p:nvCxnSpPr>
          <p:cNvPr id="5" name="Straight Connector 4"/>
          <p:cNvCxnSpPr/>
          <p:nvPr/>
        </p:nvCxnSpPr>
        <p:spPr>
          <a:xfrm>
            <a:off x="533400" y="1143000"/>
            <a:ext cx="82296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8" name="Content Placeholder 2"/>
          <p:cNvSpPr txBox="1">
            <a:spLocks/>
          </p:cNvSpPr>
          <p:nvPr/>
        </p:nvSpPr>
        <p:spPr>
          <a:xfrm>
            <a:off x="449943" y="1377016"/>
            <a:ext cx="8229600" cy="762000"/>
          </a:xfrm>
          <a:prstGeom prst="rect">
            <a:avLst/>
          </a:prstGeom>
        </p:spPr>
        <p:txBody>
          <a:bodyPr vert="horz" lIns="91440" tIns="45720" rIns="91440" bIns="45720" rtlCol="0">
            <a:normAutofit lnSpcReduction="10000"/>
          </a:bodyPr>
          <a:lstStyle/>
          <a:p>
            <a:pPr>
              <a:spcAft>
                <a:spcPts val="1200"/>
              </a:spcAft>
              <a:buBlip>
                <a:blip r:embed="rId3"/>
              </a:buBlip>
            </a:pPr>
            <a:r>
              <a:rPr lang="en-CA" sz="2400" dirty="0"/>
              <a:t> Bond tests carried out at 90</a:t>
            </a:r>
            <a:r>
              <a:rPr lang="en-CA" sz="2400" dirty="0">
                <a:latin typeface="Calibri" panose="020F0502020204030204" pitchFamily="34" charset="0"/>
              </a:rPr>
              <a:t>° angle to direction of separation</a:t>
            </a:r>
            <a:r>
              <a:rPr lang="en-US" sz="2400" dirty="0">
                <a:latin typeface="Calibri" panose="020F0502020204030204" pitchFamily="34" charset="0"/>
              </a:rPr>
              <a:t>, using 25 mm strips at 30 cm/min peel speed</a:t>
            </a:r>
          </a:p>
        </p:txBody>
      </p:sp>
      <p:pic>
        <p:nvPicPr>
          <p:cNvPr id="13" name="Picture 12"/>
          <p:cNvPicPr>
            <a:picLocks noChangeAspect="1"/>
          </p:cNvPicPr>
          <p:nvPr/>
        </p:nvPicPr>
        <p:blipFill>
          <a:blip r:embed="rId4"/>
          <a:stretch>
            <a:fillRect/>
          </a:stretch>
        </p:blipFill>
        <p:spPr>
          <a:xfrm>
            <a:off x="95173" y="2070172"/>
            <a:ext cx="4267200" cy="2560320"/>
          </a:xfrm>
          <a:prstGeom prst="rect">
            <a:avLst/>
          </a:prstGeom>
        </p:spPr>
      </p:pic>
      <p:pic>
        <p:nvPicPr>
          <p:cNvPr id="14" name="Picture 13"/>
          <p:cNvPicPr>
            <a:picLocks noChangeAspect="1"/>
          </p:cNvPicPr>
          <p:nvPr/>
        </p:nvPicPr>
        <p:blipFill>
          <a:blip r:embed="rId5"/>
          <a:stretch>
            <a:fillRect/>
          </a:stretch>
        </p:blipFill>
        <p:spPr>
          <a:xfrm>
            <a:off x="4648200" y="2119626"/>
            <a:ext cx="4331143" cy="2531499"/>
          </a:xfrm>
          <a:prstGeom prst="rect">
            <a:avLst/>
          </a:prstGeom>
        </p:spPr>
      </p:pic>
      <p:pic>
        <p:nvPicPr>
          <p:cNvPr id="15" name="Picture 14"/>
          <p:cNvPicPr>
            <a:picLocks noChangeAspect="1"/>
          </p:cNvPicPr>
          <p:nvPr/>
        </p:nvPicPr>
        <p:blipFill>
          <a:blip r:embed="rId6"/>
          <a:stretch>
            <a:fillRect/>
          </a:stretch>
        </p:blipFill>
        <p:spPr>
          <a:xfrm>
            <a:off x="75295" y="4759601"/>
            <a:ext cx="4432066" cy="1290393"/>
          </a:xfrm>
          <a:prstGeom prst="rect">
            <a:avLst/>
          </a:prstGeom>
        </p:spPr>
      </p:pic>
      <p:pic>
        <p:nvPicPr>
          <p:cNvPr id="16" name="Picture 15"/>
          <p:cNvPicPr>
            <a:picLocks noChangeAspect="1"/>
          </p:cNvPicPr>
          <p:nvPr/>
        </p:nvPicPr>
        <p:blipFill>
          <a:blip r:embed="rId7"/>
          <a:stretch>
            <a:fillRect/>
          </a:stretch>
        </p:blipFill>
        <p:spPr>
          <a:xfrm>
            <a:off x="4648200" y="4763230"/>
            <a:ext cx="4419600" cy="1286764"/>
          </a:xfrm>
          <a:prstGeom prst="rect">
            <a:avLst/>
          </a:prstGeom>
        </p:spPr>
      </p:pic>
    </p:spTree>
    <p:extLst>
      <p:ext uri="{BB962C8B-B14F-4D97-AF65-F5344CB8AC3E}">
        <p14:creationId xmlns:p14="http://schemas.microsoft.com/office/powerpoint/2010/main" val="244441348"/>
      </p:ext>
    </p:extLst>
  </p:cSld>
  <p:clrMapOvr>
    <a:masterClrMapping/>
  </p:clrMapOvr>
  <p:transition advTm="82257"/>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CA" b="1" dirty="0">
                <a:solidFill>
                  <a:srgbClr val="C00000"/>
                </a:solidFill>
                <a:effectLst>
                  <a:outerShdw blurRad="38100" dist="38100" dir="2700000" algn="tl">
                    <a:srgbClr val="000000">
                      <a:alpha val="43137"/>
                    </a:srgbClr>
                  </a:outerShdw>
                </a:effectLst>
              </a:rPr>
              <a:t>Retort Study – Pouch Study</a:t>
            </a:r>
          </a:p>
        </p:txBody>
      </p:sp>
      <p:sp>
        <p:nvSpPr>
          <p:cNvPr id="4" name="Slide Number Placeholder 3"/>
          <p:cNvSpPr>
            <a:spLocks noGrp="1"/>
          </p:cNvSpPr>
          <p:nvPr>
            <p:ph type="sldNum" sz="quarter" idx="12"/>
          </p:nvPr>
        </p:nvSpPr>
        <p:spPr/>
        <p:txBody>
          <a:bodyPr/>
          <a:lstStyle/>
          <a:p>
            <a:fld id="{CFB04BB5-4AD0-4298-AD2E-6E12BF13CCFF}" type="slidenum">
              <a:rPr lang="en-US" smtClean="0"/>
              <a:pPr/>
              <a:t>13</a:t>
            </a:fld>
            <a:endParaRPr lang="en-US" dirty="0"/>
          </a:p>
        </p:txBody>
      </p:sp>
      <p:cxnSp>
        <p:nvCxnSpPr>
          <p:cNvPr id="5" name="Straight Connector 4"/>
          <p:cNvCxnSpPr/>
          <p:nvPr/>
        </p:nvCxnSpPr>
        <p:spPr>
          <a:xfrm>
            <a:off x="533400" y="1143000"/>
            <a:ext cx="82296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8" name="Content Placeholder 2"/>
          <p:cNvSpPr txBox="1">
            <a:spLocks/>
          </p:cNvSpPr>
          <p:nvPr/>
        </p:nvSpPr>
        <p:spPr>
          <a:xfrm>
            <a:off x="457200" y="1524000"/>
            <a:ext cx="8229600" cy="4343400"/>
          </a:xfrm>
          <a:prstGeom prst="rect">
            <a:avLst/>
          </a:prstGeom>
        </p:spPr>
        <p:txBody>
          <a:bodyPr vert="horz" lIns="91440" tIns="45720" rIns="91440" bIns="45720" rtlCol="0">
            <a:normAutofit/>
          </a:bodyPr>
          <a:lstStyle/>
          <a:p>
            <a:pPr>
              <a:spcAft>
                <a:spcPts val="1200"/>
              </a:spcAft>
              <a:buBlip>
                <a:blip r:embed="rId3"/>
              </a:buBlip>
            </a:pPr>
            <a:r>
              <a:rPr lang="en-CA" sz="2400" dirty="0"/>
              <a:t> 4-side seal pouches were prepared, and filled with DI water </a:t>
            </a:r>
            <a:endParaRPr lang="en-US" sz="2400" dirty="0">
              <a:latin typeface="Calibri" panose="020F0502020204030204" pitchFamily="34" charset="0"/>
            </a:endParaRPr>
          </a:p>
          <a:p>
            <a:pPr>
              <a:spcAft>
                <a:spcPts val="1200"/>
              </a:spcAft>
              <a:buBlip>
                <a:blip r:embed="rId3"/>
              </a:buBlip>
            </a:pPr>
            <a:r>
              <a:rPr lang="en-US" sz="2400" dirty="0">
                <a:latin typeface="Calibri" panose="020F0502020204030204" pitchFamily="34" charset="0"/>
              </a:rPr>
              <a:t> Pouches were put into a retort chamber and processed at 121</a:t>
            </a:r>
            <a:r>
              <a:rPr lang="en-CA" sz="2400" dirty="0"/>
              <a:t>°C for 60 minutes in water spray mode</a:t>
            </a:r>
            <a:endParaRPr lang="en-US" sz="2400" dirty="0">
              <a:latin typeface="Calibri" panose="020F0502020204030204" pitchFamily="34" charset="0"/>
            </a:endParaRPr>
          </a:p>
          <a:p>
            <a:pPr>
              <a:spcAft>
                <a:spcPts val="1200"/>
              </a:spcAft>
              <a:buBlip>
                <a:blip r:embed="rId3"/>
              </a:buBlip>
            </a:pPr>
            <a:r>
              <a:rPr lang="en-US" sz="2400" dirty="0">
                <a:latin typeface="Calibri" panose="020F0502020204030204" pitchFamily="34" charset="0"/>
              </a:rPr>
              <a:t> There was noticeable delamination in the first structure during retort, between the clear PET / top-coated OPA film layers; also the OPA/CPP portion of the structure shrank somewhat relative to the clear PET</a:t>
            </a:r>
          </a:p>
          <a:p>
            <a:pPr>
              <a:spcAft>
                <a:spcPts val="1200"/>
              </a:spcAft>
              <a:buBlip>
                <a:blip r:embed="rId3"/>
              </a:buBlip>
            </a:pPr>
            <a:r>
              <a:rPr lang="en-US" sz="2400" dirty="0">
                <a:latin typeface="Calibri" panose="020F0502020204030204" pitchFamily="34" charset="0"/>
              </a:rPr>
              <a:t> There was no noticeable delamination or shrinkage in the second structure, containing top-coated PET</a:t>
            </a:r>
            <a:endParaRPr lang="en-CA" sz="2400" dirty="0">
              <a:latin typeface="Calibri" panose="020F0502020204030204" pitchFamily="34" charset="0"/>
            </a:endParaRPr>
          </a:p>
        </p:txBody>
      </p:sp>
    </p:spTree>
    <p:extLst>
      <p:ext uri="{BB962C8B-B14F-4D97-AF65-F5344CB8AC3E}">
        <p14:creationId xmlns:p14="http://schemas.microsoft.com/office/powerpoint/2010/main" val="2036168850"/>
      </p:ext>
    </p:extLst>
  </p:cSld>
  <p:clrMapOvr>
    <a:masterClrMapping/>
  </p:clrMapOvr>
  <p:transition advTm="49784"/>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CA" b="1" dirty="0">
                <a:solidFill>
                  <a:srgbClr val="C00000"/>
                </a:solidFill>
                <a:effectLst>
                  <a:outerShdw blurRad="38100" dist="38100" dir="2700000" algn="tl">
                    <a:srgbClr val="000000">
                      <a:alpha val="43137"/>
                    </a:srgbClr>
                  </a:outerShdw>
                </a:effectLst>
              </a:rPr>
              <a:t>Retort Study</a:t>
            </a:r>
          </a:p>
        </p:txBody>
      </p:sp>
      <p:sp>
        <p:nvSpPr>
          <p:cNvPr id="3" name="Content Placeholder 2"/>
          <p:cNvSpPr>
            <a:spLocks noGrp="1"/>
          </p:cNvSpPr>
          <p:nvPr>
            <p:ph idx="1"/>
          </p:nvPr>
        </p:nvSpPr>
        <p:spPr>
          <a:xfrm>
            <a:off x="1143000" y="1295400"/>
            <a:ext cx="7543800" cy="715962"/>
          </a:xfrm>
        </p:spPr>
        <p:txBody>
          <a:bodyPr>
            <a:normAutofit/>
          </a:bodyPr>
          <a:lstStyle/>
          <a:p>
            <a:pPr marL="0" indent="0">
              <a:buNone/>
            </a:pPr>
            <a:r>
              <a:rPr lang="en-CA" dirty="0"/>
              <a:t>121°C, 60 minutes, water spray cooling</a:t>
            </a:r>
          </a:p>
        </p:txBody>
      </p:sp>
      <p:sp>
        <p:nvSpPr>
          <p:cNvPr id="4" name="Slide Number Placeholder 3"/>
          <p:cNvSpPr>
            <a:spLocks noGrp="1"/>
          </p:cNvSpPr>
          <p:nvPr>
            <p:ph type="sldNum" sz="quarter" idx="12"/>
          </p:nvPr>
        </p:nvSpPr>
        <p:spPr/>
        <p:txBody>
          <a:bodyPr/>
          <a:lstStyle/>
          <a:p>
            <a:fld id="{CFB04BB5-4AD0-4298-AD2E-6E12BF13CCFF}" type="slidenum">
              <a:rPr lang="en-US" smtClean="0"/>
              <a:pPr/>
              <a:t>14</a:t>
            </a:fld>
            <a:endParaRPr lang="en-US" dirty="0"/>
          </a:p>
        </p:txBody>
      </p:sp>
      <p:cxnSp>
        <p:nvCxnSpPr>
          <p:cNvPr id="5" name="Straight Connector 4"/>
          <p:cNvCxnSpPr/>
          <p:nvPr/>
        </p:nvCxnSpPr>
        <p:spPr>
          <a:xfrm>
            <a:off x="533400" y="1143000"/>
            <a:ext cx="82296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pic>
        <p:nvPicPr>
          <p:cNvPr id="7" name="Picture 6"/>
          <p:cNvPicPr/>
          <p:nvPr/>
        </p:nvPicPr>
        <p:blipFill rotWithShape="1">
          <a:blip r:embed="rId3">
            <a:extLst>
              <a:ext uri="{28A0092B-C50C-407E-A947-70E740481C1C}">
                <a14:useLocalDpi xmlns:a14="http://schemas.microsoft.com/office/drawing/2010/main" val="0"/>
              </a:ext>
            </a:extLst>
          </a:blip>
          <a:srcRect l="5066" t="2988" r="2667" b="47814"/>
          <a:stretch/>
        </p:blipFill>
        <p:spPr bwMode="auto">
          <a:xfrm>
            <a:off x="457200" y="2011362"/>
            <a:ext cx="8229600" cy="3703637"/>
          </a:xfrm>
          <a:prstGeom prst="rect">
            <a:avLst/>
          </a:prstGeom>
          <a:ln>
            <a:noFill/>
          </a:ln>
          <a:extLst>
            <a:ext uri="{53640926-AAD7-44D8-BBD7-CCE9431645EC}">
              <a14:shadowObscured xmlns:a14="http://schemas.microsoft.com/office/drawing/2010/main"/>
            </a:ext>
          </a:extLst>
        </p:spPr>
      </p:pic>
      <p:sp>
        <p:nvSpPr>
          <p:cNvPr id="6" name="TextBox 5"/>
          <p:cNvSpPr txBox="1"/>
          <p:nvPr/>
        </p:nvSpPr>
        <p:spPr>
          <a:xfrm>
            <a:off x="1600200" y="2610099"/>
            <a:ext cx="1295400" cy="769441"/>
          </a:xfrm>
          <a:prstGeom prst="rect">
            <a:avLst/>
          </a:prstGeom>
          <a:noFill/>
        </p:spPr>
        <p:txBody>
          <a:bodyPr wrap="square" rtlCol="0">
            <a:spAutoFit/>
          </a:bodyPr>
          <a:lstStyle/>
          <a:p>
            <a:r>
              <a:rPr lang="en-CA" sz="4400" b="1" dirty="0">
                <a:solidFill>
                  <a:srgbClr val="FFFF00"/>
                </a:solidFill>
              </a:rPr>
              <a:t>OPA</a:t>
            </a:r>
          </a:p>
        </p:txBody>
      </p:sp>
      <p:sp>
        <p:nvSpPr>
          <p:cNvPr id="8" name="TextBox 7"/>
          <p:cNvSpPr txBox="1"/>
          <p:nvPr/>
        </p:nvSpPr>
        <p:spPr>
          <a:xfrm>
            <a:off x="6096000" y="2579639"/>
            <a:ext cx="1371600" cy="769441"/>
          </a:xfrm>
          <a:prstGeom prst="rect">
            <a:avLst/>
          </a:prstGeom>
          <a:noFill/>
        </p:spPr>
        <p:txBody>
          <a:bodyPr wrap="square" rtlCol="0">
            <a:spAutoFit/>
          </a:bodyPr>
          <a:lstStyle/>
          <a:p>
            <a:r>
              <a:rPr lang="en-CA" sz="4400" b="1" dirty="0">
                <a:solidFill>
                  <a:srgbClr val="FFFF00"/>
                </a:solidFill>
              </a:rPr>
              <a:t>PET</a:t>
            </a:r>
          </a:p>
        </p:txBody>
      </p:sp>
    </p:spTree>
    <p:extLst>
      <p:ext uri="{BB962C8B-B14F-4D97-AF65-F5344CB8AC3E}">
        <p14:creationId xmlns:p14="http://schemas.microsoft.com/office/powerpoint/2010/main" val="4004358809"/>
      </p:ext>
    </p:extLst>
  </p:cSld>
  <p:clrMapOvr>
    <a:masterClrMapping/>
  </p:clrMapOvr>
  <p:transition advTm="53819"/>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15000"/>
          </a:xfrm>
          <a:ln>
            <a:solidFill>
              <a:srgbClr val="C00000"/>
            </a:solidFill>
          </a:ln>
        </p:spPr>
        <p:txBody>
          <a:bodyPr>
            <a:normAutofit/>
          </a:bodyPr>
          <a:lstStyle/>
          <a:p>
            <a:r>
              <a:rPr lang="en-CA" sz="4000" b="1" dirty="0">
                <a:solidFill>
                  <a:srgbClr val="C00000"/>
                </a:solidFill>
                <a:latin typeface="Cambria" pitchFamily="18" charset="0"/>
              </a:rPr>
              <a:t>Lamination Trials</a:t>
            </a:r>
          </a:p>
        </p:txBody>
      </p:sp>
      <p:sp>
        <p:nvSpPr>
          <p:cNvPr id="5" name="Slide Number Placeholder 4"/>
          <p:cNvSpPr>
            <a:spLocks noGrp="1"/>
          </p:cNvSpPr>
          <p:nvPr>
            <p:ph type="sldNum" sz="quarter" idx="12"/>
          </p:nvPr>
        </p:nvSpPr>
        <p:spPr>
          <a:xfrm>
            <a:off x="6553200" y="6356350"/>
            <a:ext cx="381000" cy="365125"/>
          </a:xfrm>
        </p:spPr>
        <p:txBody>
          <a:bodyPr/>
          <a:lstStyle/>
          <a:p>
            <a:fld id="{CFB04BB5-4AD0-4298-AD2E-6E12BF13CCFF}" type="slidenum">
              <a:rPr lang="en-US" sz="1400" smtClean="0">
                <a:solidFill>
                  <a:schemeClr val="tx1"/>
                </a:solidFill>
              </a:rPr>
              <a:pPr/>
              <a:t>15</a:t>
            </a:fld>
            <a:endParaRPr lang="en-US" sz="1400" dirty="0">
              <a:solidFill>
                <a:schemeClr val="tx1"/>
              </a:solidFill>
            </a:endParaRPr>
          </a:p>
        </p:txBody>
      </p:sp>
    </p:spTree>
    <p:extLst>
      <p:ext uri="{BB962C8B-B14F-4D97-AF65-F5344CB8AC3E}">
        <p14:creationId xmlns:p14="http://schemas.microsoft.com/office/powerpoint/2010/main" val="2570529599"/>
      </p:ext>
    </p:extLst>
  </p:cSld>
  <p:clrMapOvr>
    <a:masterClrMapping/>
  </p:clrMapOvr>
  <p:transition advTm="11449"/>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827" y="82417"/>
            <a:ext cx="8229600" cy="1020762"/>
          </a:xfrm>
        </p:spPr>
        <p:txBody>
          <a:bodyPr>
            <a:normAutofit fontScale="90000"/>
          </a:bodyPr>
          <a:lstStyle/>
          <a:p>
            <a:r>
              <a:rPr lang="en-CA" b="1" dirty="0">
                <a:solidFill>
                  <a:srgbClr val="C00000"/>
                </a:solidFill>
              </a:rPr>
              <a:t>Lamination Structures:</a:t>
            </a:r>
            <a:br>
              <a:rPr lang="en-CA" b="1" dirty="0">
                <a:solidFill>
                  <a:srgbClr val="C00000"/>
                </a:solidFill>
              </a:rPr>
            </a:br>
            <a:r>
              <a:rPr lang="en-CA" b="1" dirty="0">
                <a:solidFill>
                  <a:srgbClr val="C00000"/>
                </a:solidFill>
              </a:rPr>
              <a:t>High Barrier with CPP Sealant</a:t>
            </a:r>
          </a:p>
        </p:txBody>
      </p:sp>
      <p:sp>
        <p:nvSpPr>
          <p:cNvPr id="3" name="Content Placeholder 2"/>
          <p:cNvSpPr>
            <a:spLocks noGrp="1"/>
          </p:cNvSpPr>
          <p:nvPr>
            <p:ph idx="1"/>
          </p:nvPr>
        </p:nvSpPr>
        <p:spPr>
          <a:xfrm>
            <a:off x="369202" y="2029560"/>
            <a:ext cx="3962400" cy="715962"/>
          </a:xfrm>
        </p:spPr>
        <p:txBody>
          <a:bodyPr>
            <a:normAutofit/>
          </a:bodyPr>
          <a:lstStyle/>
          <a:p>
            <a:pPr marL="0" indent="0">
              <a:buNone/>
            </a:pPr>
            <a:r>
              <a:rPr lang="en-CA" dirty="0"/>
              <a:t>Standard structure:</a:t>
            </a:r>
          </a:p>
        </p:txBody>
      </p:sp>
      <p:sp>
        <p:nvSpPr>
          <p:cNvPr id="4" name="Slide Number Placeholder 3"/>
          <p:cNvSpPr>
            <a:spLocks noGrp="1"/>
          </p:cNvSpPr>
          <p:nvPr>
            <p:ph type="sldNum" sz="quarter" idx="12"/>
          </p:nvPr>
        </p:nvSpPr>
        <p:spPr/>
        <p:txBody>
          <a:bodyPr/>
          <a:lstStyle/>
          <a:p>
            <a:fld id="{CFB04BB5-4AD0-4298-AD2E-6E12BF13CCFF}" type="slidenum">
              <a:rPr lang="en-US" smtClean="0"/>
              <a:pPr/>
              <a:t>16</a:t>
            </a:fld>
            <a:endParaRPr lang="en-US" dirty="0"/>
          </a:p>
        </p:txBody>
      </p:sp>
      <p:cxnSp>
        <p:nvCxnSpPr>
          <p:cNvPr id="5" name="Straight Connector 4"/>
          <p:cNvCxnSpPr/>
          <p:nvPr/>
        </p:nvCxnSpPr>
        <p:spPr>
          <a:xfrm>
            <a:off x="513497" y="1219200"/>
            <a:ext cx="82296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10" name="Content Placeholder 2"/>
          <p:cNvSpPr txBox="1">
            <a:spLocks/>
          </p:cNvSpPr>
          <p:nvPr/>
        </p:nvSpPr>
        <p:spPr>
          <a:xfrm>
            <a:off x="4628297" y="2031882"/>
            <a:ext cx="3303896" cy="61815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Tx/>
              <a:buBlip>
                <a:blip r:embed="rId3"/>
              </a:buBlip>
              <a:defRPr sz="3200" kern="1200">
                <a:solidFill>
                  <a:schemeClr val="tx1"/>
                </a:solidFill>
                <a:latin typeface="+mn-lt"/>
                <a:ea typeface="+mn-ea"/>
                <a:cs typeface="+mn-cs"/>
              </a:defRPr>
            </a:lvl1pPr>
            <a:lvl2pPr marL="742950" indent="-285750" algn="l" defTabSz="914400" rtl="0" eaLnBrk="1" latinLnBrk="0" hangingPunct="1">
              <a:spcBef>
                <a:spcPct val="20000"/>
              </a:spcBef>
              <a:buFontTx/>
              <a:buBlip>
                <a:blip r:embed="rId3"/>
              </a:buBlip>
              <a:defRPr sz="2800" kern="1200">
                <a:solidFill>
                  <a:schemeClr val="tx1"/>
                </a:solidFill>
                <a:latin typeface="+mn-lt"/>
                <a:ea typeface="+mn-ea"/>
                <a:cs typeface="+mn-cs"/>
              </a:defRPr>
            </a:lvl2pPr>
            <a:lvl3pPr marL="1143000" indent="-228600" algn="l" defTabSz="914400" rtl="0" eaLnBrk="1" latinLnBrk="0" hangingPunct="1">
              <a:spcBef>
                <a:spcPct val="20000"/>
              </a:spcBef>
              <a:buFontTx/>
              <a:buBlip>
                <a:blip r:embed="rId3"/>
              </a:buBlip>
              <a:defRPr sz="2400" kern="1200">
                <a:solidFill>
                  <a:schemeClr val="tx1"/>
                </a:solidFill>
                <a:latin typeface="+mn-lt"/>
                <a:ea typeface="+mn-ea"/>
                <a:cs typeface="+mn-cs"/>
              </a:defRPr>
            </a:lvl3pPr>
            <a:lvl4pPr marL="1600200" indent="-228600" algn="l" defTabSz="914400" rtl="0" eaLnBrk="1" latinLnBrk="0" hangingPunct="1">
              <a:spcBef>
                <a:spcPct val="20000"/>
              </a:spcBef>
              <a:buFontTx/>
              <a:buBlip>
                <a:blip r:embed="rId3"/>
              </a:buBlip>
              <a:defRPr sz="2000" kern="1200">
                <a:solidFill>
                  <a:schemeClr val="tx1"/>
                </a:solidFill>
                <a:latin typeface="+mn-lt"/>
                <a:ea typeface="+mn-ea"/>
                <a:cs typeface="+mn-cs"/>
              </a:defRPr>
            </a:lvl4pPr>
            <a:lvl5pPr marL="2057400" indent="-228600" algn="l" defTabSz="914400" rtl="0" eaLnBrk="1" latinLnBrk="0" hangingPunct="1">
              <a:spcBef>
                <a:spcPct val="20000"/>
              </a:spcBef>
              <a:buFontTx/>
              <a:buBlip>
                <a:blip r:embed="rId3"/>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CA" dirty="0"/>
              <a:t>New HB structure:</a:t>
            </a:r>
          </a:p>
        </p:txBody>
      </p:sp>
      <p:pic>
        <p:nvPicPr>
          <p:cNvPr id="8" name="Picture 7"/>
          <p:cNvPicPr>
            <a:picLocks noChangeAspect="1"/>
          </p:cNvPicPr>
          <p:nvPr/>
        </p:nvPicPr>
        <p:blipFill>
          <a:blip r:embed="rId4"/>
          <a:stretch>
            <a:fillRect/>
          </a:stretch>
        </p:blipFill>
        <p:spPr>
          <a:xfrm>
            <a:off x="332758" y="2745522"/>
            <a:ext cx="3768469" cy="2893278"/>
          </a:xfrm>
          <a:prstGeom prst="rect">
            <a:avLst/>
          </a:prstGeom>
        </p:spPr>
      </p:pic>
      <p:pic>
        <p:nvPicPr>
          <p:cNvPr id="9" name="Picture 8"/>
          <p:cNvPicPr>
            <a:picLocks noChangeAspect="1"/>
          </p:cNvPicPr>
          <p:nvPr/>
        </p:nvPicPr>
        <p:blipFill>
          <a:blip r:embed="rId5"/>
          <a:stretch>
            <a:fillRect/>
          </a:stretch>
        </p:blipFill>
        <p:spPr>
          <a:xfrm>
            <a:off x="4495800" y="2745522"/>
            <a:ext cx="4283740" cy="2753073"/>
          </a:xfrm>
          <a:prstGeom prst="rect">
            <a:avLst/>
          </a:prstGeom>
        </p:spPr>
      </p:pic>
    </p:spTree>
    <p:extLst>
      <p:ext uri="{BB962C8B-B14F-4D97-AF65-F5344CB8AC3E}">
        <p14:creationId xmlns:p14="http://schemas.microsoft.com/office/powerpoint/2010/main" val="3827806505"/>
      </p:ext>
    </p:extLst>
  </p:cSld>
  <p:clrMapOvr>
    <a:masterClrMapping/>
  </p:clrMapOvr>
  <p:transition advTm="21303"/>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827" y="82417"/>
            <a:ext cx="8229600" cy="1020762"/>
          </a:xfrm>
        </p:spPr>
        <p:txBody>
          <a:bodyPr>
            <a:normAutofit fontScale="90000"/>
          </a:bodyPr>
          <a:lstStyle/>
          <a:p>
            <a:r>
              <a:rPr lang="en-CA" b="1" dirty="0">
                <a:solidFill>
                  <a:srgbClr val="C00000"/>
                </a:solidFill>
              </a:rPr>
              <a:t>Lamination Structures:</a:t>
            </a:r>
            <a:br>
              <a:rPr lang="en-CA" b="1" dirty="0">
                <a:solidFill>
                  <a:srgbClr val="C00000"/>
                </a:solidFill>
              </a:rPr>
            </a:br>
            <a:r>
              <a:rPr lang="en-CA" b="1" dirty="0">
                <a:solidFill>
                  <a:srgbClr val="C00000"/>
                </a:solidFill>
              </a:rPr>
              <a:t>High Barrier with LDPE Sealant</a:t>
            </a:r>
          </a:p>
        </p:txBody>
      </p:sp>
      <p:sp>
        <p:nvSpPr>
          <p:cNvPr id="3" name="Content Placeholder 2"/>
          <p:cNvSpPr>
            <a:spLocks noGrp="1"/>
          </p:cNvSpPr>
          <p:nvPr>
            <p:ph idx="1"/>
          </p:nvPr>
        </p:nvSpPr>
        <p:spPr>
          <a:xfrm>
            <a:off x="369202" y="2029560"/>
            <a:ext cx="3962400" cy="715962"/>
          </a:xfrm>
        </p:spPr>
        <p:txBody>
          <a:bodyPr>
            <a:normAutofit/>
          </a:bodyPr>
          <a:lstStyle/>
          <a:p>
            <a:pPr marL="0" indent="0">
              <a:buNone/>
            </a:pPr>
            <a:r>
              <a:rPr lang="en-CA" dirty="0"/>
              <a:t>Standard structure:</a:t>
            </a:r>
          </a:p>
        </p:txBody>
      </p:sp>
      <p:sp>
        <p:nvSpPr>
          <p:cNvPr id="4" name="Slide Number Placeholder 3"/>
          <p:cNvSpPr>
            <a:spLocks noGrp="1"/>
          </p:cNvSpPr>
          <p:nvPr>
            <p:ph type="sldNum" sz="quarter" idx="12"/>
          </p:nvPr>
        </p:nvSpPr>
        <p:spPr/>
        <p:txBody>
          <a:bodyPr/>
          <a:lstStyle/>
          <a:p>
            <a:fld id="{CFB04BB5-4AD0-4298-AD2E-6E12BF13CCFF}" type="slidenum">
              <a:rPr lang="en-US" smtClean="0"/>
              <a:pPr/>
              <a:t>17</a:t>
            </a:fld>
            <a:endParaRPr lang="en-US" dirty="0"/>
          </a:p>
        </p:txBody>
      </p:sp>
      <p:cxnSp>
        <p:nvCxnSpPr>
          <p:cNvPr id="5" name="Straight Connector 4"/>
          <p:cNvCxnSpPr/>
          <p:nvPr/>
        </p:nvCxnSpPr>
        <p:spPr>
          <a:xfrm>
            <a:off x="513497" y="1219200"/>
            <a:ext cx="82296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10" name="Content Placeholder 2"/>
          <p:cNvSpPr txBox="1">
            <a:spLocks/>
          </p:cNvSpPr>
          <p:nvPr/>
        </p:nvSpPr>
        <p:spPr>
          <a:xfrm>
            <a:off x="4628297" y="2031882"/>
            <a:ext cx="3303896" cy="61815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Tx/>
              <a:buBlip>
                <a:blip r:embed="rId3"/>
              </a:buBlip>
              <a:defRPr sz="3200" kern="1200">
                <a:solidFill>
                  <a:schemeClr val="tx1"/>
                </a:solidFill>
                <a:latin typeface="+mn-lt"/>
                <a:ea typeface="+mn-ea"/>
                <a:cs typeface="+mn-cs"/>
              </a:defRPr>
            </a:lvl1pPr>
            <a:lvl2pPr marL="742950" indent="-285750" algn="l" defTabSz="914400" rtl="0" eaLnBrk="1" latinLnBrk="0" hangingPunct="1">
              <a:spcBef>
                <a:spcPct val="20000"/>
              </a:spcBef>
              <a:buFontTx/>
              <a:buBlip>
                <a:blip r:embed="rId3"/>
              </a:buBlip>
              <a:defRPr sz="2800" kern="1200">
                <a:solidFill>
                  <a:schemeClr val="tx1"/>
                </a:solidFill>
                <a:latin typeface="+mn-lt"/>
                <a:ea typeface="+mn-ea"/>
                <a:cs typeface="+mn-cs"/>
              </a:defRPr>
            </a:lvl2pPr>
            <a:lvl3pPr marL="1143000" indent="-228600" algn="l" defTabSz="914400" rtl="0" eaLnBrk="1" latinLnBrk="0" hangingPunct="1">
              <a:spcBef>
                <a:spcPct val="20000"/>
              </a:spcBef>
              <a:buFontTx/>
              <a:buBlip>
                <a:blip r:embed="rId3"/>
              </a:buBlip>
              <a:defRPr sz="2400" kern="1200">
                <a:solidFill>
                  <a:schemeClr val="tx1"/>
                </a:solidFill>
                <a:latin typeface="+mn-lt"/>
                <a:ea typeface="+mn-ea"/>
                <a:cs typeface="+mn-cs"/>
              </a:defRPr>
            </a:lvl3pPr>
            <a:lvl4pPr marL="1600200" indent="-228600" algn="l" defTabSz="914400" rtl="0" eaLnBrk="1" latinLnBrk="0" hangingPunct="1">
              <a:spcBef>
                <a:spcPct val="20000"/>
              </a:spcBef>
              <a:buFontTx/>
              <a:buBlip>
                <a:blip r:embed="rId3"/>
              </a:buBlip>
              <a:defRPr sz="2000" kern="1200">
                <a:solidFill>
                  <a:schemeClr val="tx1"/>
                </a:solidFill>
                <a:latin typeface="+mn-lt"/>
                <a:ea typeface="+mn-ea"/>
                <a:cs typeface="+mn-cs"/>
              </a:defRPr>
            </a:lvl4pPr>
            <a:lvl5pPr marL="2057400" indent="-228600" algn="l" defTabSz="914400" rtl="0" eaLnBrk="1" latinLnBrk="0" hangingPunct="1">
              <a:spcBef>
                <a:spcPct val="20000"/>
              </a:spcBef>
              <a:buFontTx/>
              <a:buBlip>
                <a:blip r:embed="rId3"/>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CA" dirty="0"/>
              <a:t>New HB structure:</a:t>
            </a:r>
          </a:p>
        </p:txBody>
      </p:sp>
      <p:pic>
        <p:nvPicPr>
          <p:cNvPr id="6" name="Picture 5"/>
          <p:cNvPicPr>
            <a:picLocks noChangeAspect="1"/>
          </p:cNvPicPr>
          <p:nvPr/>
        </p:nvPicPr>
        <p:blipFill>
          <a:blip r:embed="rId4"/>
          <a:stretch>
            <a:fillRect/>
          </a:stretch>
        </p:blipFill>
        <p:spPr>
          <a:xfrm>
            <a:off x="235455" y="2650036"/>
            <a:ext cx="3939163" cy="3064964"/>
          </a:xfrm>
          <a:prstGeom prst="rect">
            <a:avLst/>
          </a:prstGeom>
        </p:spPr>
      </p:pic>
      <p:pic>
        <p:nvPicPr>
          <p:cNvPr id="7" name="Picture 6"/>
          <p:cNvPicPr>
            <a:picLocks noChangeAspect="1"/>
          </p:cNvPicPr>
          <p:nvPr/>
        </p:nvPicPr>
        <p:blipFill>
          <a:blip r:embed="rId5"/>
          <a:stretch>
            <a:fillRect/>
          </a:stretch>
        </p:blipFill>
        <p:spPr>
          <a:xfrm>
            <a:off x="4419600" y="2745522"/>
            <a:ext cx="4299751" cy="2817078"/>
          </a:xfrm>
          <a:prstGeom prst="rect">
            <a:avLst/>
          </a:prstGeom>
        </p:spPr>
      </p:pic>
    </p:spTree>
    <p:extLst>
      <p:ext uri="{BB962C8B-B14F-4D97-AF65-F5344CB8AC3E}">
        <p14:creationId xmlns:p14="http://schemas.microsoft.com/office/powerpoint/2010/main" val="2413647475"/>
      </p:ext>
    </p:extLst>
  </p:cSld>
  <p:clrMapOvr>
    <a:masterClrMapping/>
  </p:clrMapOvr>
  <p:transition advTm="33063"/>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CA" b="1" dirty="0">
                <a:solidFill>
                  <a:srgbClr val="C00000"/>
                </a:solidFill>
              </a:rPr>
              <a:t>Lamination Study – Preparation</a:t>
            </a:r>
          </a:p>
        </p:txBody>
      </p:sp>
      <p:sp>
        <p:nvSpPr>
          <p:cNvPr id="4" name="Slide Number Placeholder 3"/>
          <p:cNvSpPr>
            <a:spLocks noGrp="1"/>
          </p:cNvSpPr>
          <p:nvPr>
            <p:ph type="sldNum" sz="quarter" idx="12"/>
          </p:nvPr>
        </p:nvSpPr>
        <p:spPr/>
        <p:txBody>
          <a:bodyPr/>
          <a:lstStyle/>
          <a:p>
            <a:fld id="{CFB04BB5-4AD0-4298-AD2E-6E12BF13CCFF}" type="slidenum">
              <a:rPr lang="en-US" smtClean="0"/>
              <a:pPr/>
              <a:t>18</a:t>
            </a:fld>
            <a:endParaRPr lang="en-US" dirty="0"/>
          </a:p>
        </p:txBody>
      </p:sp>
      <p:cxnSp>
        <p:nvCxnSpPr>
          <p:cNvPr id="5" name="Straight Connector 4"/>
          <p:cNvCxnSpPr/>
          <p:nvPr/>
        </p:nvCxnSpPr>
        <p:spPr>
          <a:xfrm>
            <a:off x="533400" y="1143000"/>
            <a:ext cx="82296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8" name="Content Placeholder 2"/>
          <p:cNvSpPr txBox="1">
            <a:spLocks/>
          </p:cNvSpPr>
          <p:nvPr/>
        </p:nvSpPr>
        <p:spPr>
          <a:xfrm>
            <a:off x="457200" y="1523999"/>
            <a:ext cx="8229600" cy="4648201"/>
          </a:xfrm>
          <a:prstGeom prst="rect">
            <a:avLst/>
          </a:prstGeom>
        </p:spPr>
        <p:txBody>
          <a:bodyPr vert="horz" lIns="91440" tIns="45720" rIns="91440" bIns="45720" rtlCol="0">
            <a:normAutofit/>
          </a:bodyPr>
          <a:lstStyle/>
          <a:p>
            <a:pPr>
              <a:spcAft>
                <a:spcPts val="1200"/>
              </a:spcAft>
              <a:buBlip>
                <a:blip r:embed="rId3"/>
              </a:buBlip>
            </a:pPr>
            <a:r>
              <a:rPr lang="en-CA" sz="2400" dirty="0"/>
              <a:t> Structures screened with sheet samples first, then roll-to-roll lamination</a:t>
            </a:r>
          </a:p>
          <a:p>
            <a:pPr>
              <a:spcAft>
                <a:spcPts val="1200"/>
              </a:spcAft>
              <a:buBlip>
                <a:blip r:embed="rId3"/>
              </a:buBlip>
            </a:pPr>
            <a:r>
              <a:rPr kumimoji="0" lang="en-CA" sz="2400" b="0" i="0" u="none" strike="noStrike" kern="1200" cap="none" spc="0" normalizeH="0" baseline="0" noProof="0" dirty="0">
                <a:ln>
                  <a:noFill/>
                </a:ln>
                <a:solidFill>
                  <a:schemeClr val="tx1"/>
                </a:solidFill>
                <a:effectLst/>
                <a:uLnTx/>
                <a:uFillTx/>
                <a:latin typeface="+mn-lt"/>
                <a:ea typeface="+mn-ea"/>
                <a:cs typeface="+mn-cs"/>
              </a:rPr>
              <a:t> Laminations made with COIM </a:t>
            </a:r>
            <a:r>
              <a:rPr kumimoji="0" lang="en-CA" sz="2400" b="0" i="0" u="none" strike="noStrike" kern="1200" cap="none" spc="0" normalizeH="0" baseline="0" noProof="0" dirty="0" err="1">
                <a:ln>
                  <a:noFill/>
                </a:ln>
                <a:solidFill>
                  <a:schemeClr val="tx1"/>
                </a:solidFill>
                <a:effectLst/>
                <a:uLnTx/>
                <a:uFillTx/>
                <a:latin typeface="+mn-lt"/>
                <a:ea typeface="+mn-ea"/>
                <a:cs typeface="+mn-cs"/>
              </a:rPr>
              <a:t>Novacote</a:t>
            </a:r>
            <a:r>
              <a:rPr kumimoji="0" lang="en-CA" sz="2400" b="0" i="0" u="none" strike="noStrike" kern="1200" cap="none" spc="0" normalizeH="0" baseline="0" noProof="0" dirty="0">
                <a:ln>
                  <a:noFill/>
                </a:ln>
                <a:solidFill>
                  <a:schemeClr val="tx1"/>
                </a:solidFill>
                <a:effectLst/>
                <a:uLnTx/>
                <a:uFillTx/>
                <a:latin typeface="+mn-lt"/>
                <a:ea typeface="+mn-ea"/>
                <a:cs typeface="+mn-cs"/>
              </a:rPr>
              <a:t> NC</a:t>
            </a:r>
            <a:r>
              <a:rPr kumimoji="0" lang="en-CA" sz="2400" b="0" i="0" u="none" strike="noStrike" kern="1200" cap="none" spc="0" normalizeH="0" noProof="0" dirty="0">
                <a:ln>
                  <a:noFill/>
                </a:ln>
                <a:solidFill>
                  <a:schemeClr val="tx1"/>
                </a:solidFill>
                <a:effectLst/>
                <a:uLnTx/>
                <a:uFillTx/>
                <a:latin typeface="+mn-lt"/>
                <a:ea typeface="+mn-ea"/>
                <a:cs typeface="+mn-cs"/>
              </a:rPr>
              <a:t> 825A:CA 26 @ ~ 3 g/m</a:t>
            </a:r>
            <a:r>
              <a:rPr kumimoji="0" lang="en-CA" sz="2400" b="0" i="0" u="none" strike="noStrike" kern="1200" cap="none" spc="0" normalizeH="0" baseline="30000" noProof="0" dirty="0">
                <a:ln>
                  <a:noFill/>
                </a:ln>
                <a:solidFill>
                  <a:schemeClr val="tx1"/>
                </a:solidFill>
                <a:effectLst/>
                <a:uLnTx/>
                <a:uFillTx/>
                <a:latin typeface="+mn-lt"/>
                <a:ea typeface="+mn-ea"/>
                <a:cs typeface="+mn-cs"/>
              </a:rPr>
              <a:t>2</a:t>
            </a:r>
            <a:r>
              <a:rPr kumimoji="0" lang="en-CA" sz="2400" b="0" i="0" u="none" strike="noStrike" kern="1200" cap="none" spc="0" normalizeH="0" noProof="0" dirty="0">
                <a:ln>
                  <a:noFill/>
                </a:ln>
                <a:solidFill>
                  <a:schemeClr val="tx1"/>
                </a:solidFill>
                <a:effectLst/>
                <a:uLnTx/>
                <a:uFillTx/>
                <a:latin typeface="+mn-lt"/>
                <a:ea typeface="+mn-ea"/>
                <a:cs typeface="+mn-cs"/>
              </a:rPr>
              <a:t> dry coat weight</a:t>
            </a:r>
          </a:p>
          <a:p>
            <a:pPr>
              <a:spcAft>
                <a:spcPts val="1200"/>
              </a:spcAft>
              <a:buBlip>
                <a:blip r:embed="rId3"/>
              </a:buBlip>
            </a:pPr>
            <a:r>
              <a:rPr lang="en-CA" sz="2400" noProof="0" dirty="0"/>
              <a:t> Adhesive applied to clear PET, then nipped to top-coated side of metallized film, then applied to CPP, and nipped to non-coated side of metallized film</a:t>
            </a:r>
          </a:p>
          <a:p>
            <a:pPr>
              <a:buBlip>
                <a:blip r:embed="rId3"/>
              </a:buBlip>
            </a:pPr>
            <a:r>
              <a:rPr kumimoji="0" lang="en-US" sz="2400" b="0" i="0" u="none" strike="noStrike" kern="1200" cap="none" spc="0" normalizeH="0" baseline="0" noProof="0" dirty="0">
                <a:ln>
                  <a:noFill/>
                </a:ln>
                <a:solidFill>
                  <a:schemeClr val="tx1"/>
                </a:solidFill>
                <a:effectLst/>
                <a:uLnTx/>
                <a:uFillTx/>
                <a:latin typeface="+mn-lt"/>
                <a:ea typeface="+mn-ea"/>
                <a:cs typeface="+mn-cs"/>
              </a:rPr>
              <a:t> Entire</a:t>
            </a:r>
            <a:r>
              <a:rPr kumimoji="0" lang="en-US" sz="2400" b="0" i="0" u="none" strike="noStrike" kern="1200" cap="none" spc="0" normalizeH="0" noProof="0" dirty="0">
                <a:ln>
                  <a:noFill/>
                </a:ln>
                <a:solidFill>
                  <a:schemeClr val="tx1"/>
                </a:solidFill>
                <a:effectLst/>
                <a:uLnTx/>
                <a:uFillTx/>
                <a:latin typeface="+mn-lt"/>
                <a:ea typeface="+mn-ea"/>
                <a:cs typeface="+mn-cs"/>
              </a:rPr>
              <a:t> structure was cured at 50</a:t>
            </a:r>
            <a:r>
              <a:rPr kumimoji="0" lang="en-US" sz="2400" b="0" i="0" u="none" strike="noStrike" kern="1200" cap="none" spc="0" normalizeH="0" noProof="0" dirty="0">
                <a:ln>
                  <a:noFill/>
                </a:ln>
                <a:solidFill>
                  <a:schemeClr val="tx1"/>
                </a:solidFill>
                <a:effectLst/>
                <a:uLnTx/>
                <a:uFillTx/>
                <a:latin typeface="Calibri" panose="020F0502020204030204" pitchFamily="34" charset="0"/>
              </a:rPr>
              <a:t>°C for 5 days prior to bond &amp; barrier testing</a:t>
            </a:r>
          </a:p>
          <a:p>
            <a:pPr lvl="1">
              <a:buBlip>
                <a:blip r:embed="rId3"/>
              </a:buBlip>
            </a:pPr>
            <a:r>
              <a:rPr kumimoji="0" lang="en-US" sz="2400" b="0" i="0" u="none" strike="noStrike" kern="1200" cap="none" spc="0" normalizeH="0" noProof="0" dirty="0">
                <a:ln>
                  <a:noFill/>
                </a:ln>
                <a:solidFill>
                  <a:schemeClr val="tx1"/>
                </a:solidFill>
                <a:effectLst/>
                <a:uLnTx/>
                <a:uFillTx/>
                <a:latin typeface="Calibri" panose="020F0502020204030204" pitchFamily="34" charset="0"/>
              </a:rPr>
              <a:t> OTR measured </a:t>
            </a:r>
            <a:r>
              <a:rPr lang="en-US" sz="2400" dirty="0">
                <a:latin typeface="Calibri" panose="020F0502020204030204" pitchFamily="34" charset="0"/>
              </a:rPr>
              <a:t>at 23°C, 50%RH</a:t>
            </a:r>
          </a:p>
          <a:p>
            <a:pPr lvl="1">
              <a:buBlip>
                <a:blip r:embed="rId3"/>
              </a:buBlip>
            </a:pPr>
            <a:r>
              <a:rPr lang="en-US" sz="2400" dirty="0">
                <a:latin typeface="Calibri" panose="020F0502020204030204" pitchFamily="34" charset="0"/>
              </a:rPr>
              <a:t> WVTR measured at 37.8°C, 90%RH</a:t>
            </a:r>
            <a:endParaRPr kumimoji="0" lang="en-US" sz="2400" b="0" i="0" u="none" strike="noStrike" kern="1200" cap="none" spc="0" normalizeH="0" noProof="0" dirty="0">
              <a:ln>
                <a:noFill/>
              </a:ln>
              <a:solidFill>
                <a:schemeClr val="tx1"/>
              </a:solidFill>
              <a:effectLst/>
              <a:uLnTx/>
              <a:uFillTx/>
              <a:latin typeface="Calibri" panose="020F0502020204030204" pitchFamily="34" charset="0"/>
            </a:endParaRPr>
          </a:p>
        </p:txBody>
      </p:sp>
    </p:spTree>
    <p:extLst>
      <p:ext uri="{BB962C8B-B14F-4D97-AF65-F5344CB8AC3E}">
        <p14:creationId xmlns:p14="http://schemas.microsoft.com/office/powerpoint/2010/main" val="3843409846"/>
      </p:ext>
    </p:extLst>
  </p:cSld>
  <p:clrMapOvr>
    <a:masterClrMapping/>
  </p:clrMapOvr>
  <p:transition advTm="6188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a:stretch>
            <a:fillRect/>
          </a:stretch>
        </p:blipFill>
        <p:spPr>
          <a:xfrm>
            <a:off x="541152" y="1918520"/>
            <a:ext cx="3158385" cy="2424880"/>
          </a:xfrm>
          <a:prstGeom prst="rect">
            <a:avLst/>
          </a:prstGeom>
        </p:spPr>
      </p:pic>
      <p:sp>
        <p:nvSpPr>
          <p:cNvPr id="2" name="Title 1"/>
          <p:cNvSpPr>
            <a:spLocks noGrp="1"/>
          </p:cNvSpPr>
          <p:nvPr>
            <p:ph type="title"/>
          </p:nvPr>
        </p:nvSpPr>
        <p:spPr>
          <a:xfrm>
            <a:off x="445827" y="82417"/>
            <a:ext cx="8229600" cy="1020762"/>
          </a:xfrm>
        </p:spPr>
        <p:txBody>
          <a:bodyPr>
            <a:normAutofit fontScale="90000"/>
          </a:bodyPr>
          <a:lstStyle/>
          <a:p>
            <a:r>
              <a:rPr lang="en-CA" b="1" dirty="0">
                <a:solidFill>
                  <a:srgbClr val="C00000"/>
                </a:solidFill>
              </a:rPr>
              <a:t>Bond &amp; Barrier Data:</a:t>
            </a:r>
            <a:br>
              <a:rPr lang="en-CA" b="1" dirty="0">
                <a:solidFill>
                  <a:srgbClr val="C00000"/>
                </a:solidFill>
              </a:rPr>
            </a:br>
            <a:r>
              <a:rPr lang="en-CA" b="1" dirty="0">
                <a:solidFill>
                  <a:srgbClr val="C00000"/>
                </a:solidFill>
              </a:rPr>
              <a:t>High Barrier with CPP Sealant</a:t>
            </a:r>
          </a:p>
        </p:txBody>
      </p:sp>
      <p:sp>
        <p:nvSpPr>
          <p:cNvPr id="3" name="Content Placeholder 2"/>
          <p:cNvSpPr>
            <a:spLocks noGrp="1"/>
          </p:cNvSpPr>
          <p:nvPr>
            <p:ph idx="1"/>
          </p:nvPr>
        </p:nvSpPr>
        <p:spPr>
          <a:xfrm>
            <a:off x="444690" y="1352282"/>
            <a:ext cx="3962400" cy="715962"/>
          </a:xfrm>
        </p:spPr>
        <p:txBody>
          <a:bodyPr>
            <a:normAutofit/>
          </a:bodyPr>
          <a:lstStyle/>
          <a:p>
            <a:pPr marL="0" indent="0">
              <a:buNone/>
            </a:pPr>
            <a:r>
              <a:rPr lang="en-CA" dirty="0"/>
              <a:t>Standard structure:</a:t>
            </a:r>
          </a:p>
        </p:txBody>
      </p:sp>
      <p:sp>
        <p:nvSpPr>
          <p:cNvPr id="4" name="Slide Number Placeholder 3"/>
          <p:cNvSpPr>
            <a:spLocks noGrp="1"/>
          </p:cNvSpPr>
          <p:nvPr>
            <p:ph type="sldNum" sz="quarter" idx="12"/>
          </p:nvPr>
        </p:nvSpPr>
        <p:spPr/>
        <p:txBody>
          <a:bodyPr/>
          <a:lstStyle/>
          <a:p>
            <a:fld id="{CFB04BB5-4AD0-4298-AD2E-6E12BF13CCFF}" type="slidenum">
              <a:rPr lang="en-US" smtClean="0"/>
              <a:pPr/>
              <a:t>19</a:t>
            </a:fld>
            <a:endParaRPr lang="en-US" dirty="0"/>
          </a:p>
        </p:txBody>
      </p:sp>
      <p:cxnSp>
        <p:nvCxnSpPr>
          <p:cNvPr id="5" name="Straight Connector 4"/>
          <p:cNvCxnSpPr/>
          <p:nvPr/>
        </p:nvCxnSpPr>
        <p:spPr>
          <a:xfrm>
            <a:off x="513497" y="1219200"/>
            <a:ext cx="82296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10" name="Content Placeholder 2"/>
          <p:cNvSpPr txBox="1">
            <a:spLocks/>
          </p:cNvSpPr>
          <p:nvPr/>
        </p:nvSpPr>
        <p:spPr>
          <a:xfrm>
            <a:off x="4703785" y="1354604"/>
            <a:ext cx="3303896" cy="61815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Tx/>
              <a:buBlip>
                <a:blip r:embed="rId4"/>
              </a:buBlip>
              <a:defRPr sz="3200" kern="1200">
                <a:solidFill>
                  <a:schemeClr val="tx1"/>
                </a:solidFill>
                <a:latin typeface="+mn-lt"/>
                <a:ea typeface="+mn-ea"/>
                <a:cs typeface="+mn-cs"/>
              </a:defRPr>
            </a:lvl1pPr>
            <a:lvl2pPr marL="742950" indent="-285750" algn="l" defTabSz="914400" rtl="0" eaLnBrk="1" latinLnBrk="0" hangingPunct="1">
              <a:spcBef>
                <a:spcPct val="20000"/>
              </a:spcBef>
              <a:buFontTx/>
              <a:buBlip>
                <a:blip r:embed="rId4"/>
              </a:buBlip>
              <a:defRPr sz="2800" kern="1200">
                <a:solidFill>
                  <a:schemeClr val="tx1"/>
                </a:solidFill>
                <a:latin typeface="+mn-lt"/>
                <a:ea typeface="+mn-ea"/>
                <a:cs typeface="+mn-cs"/>
              </a:defRPr>
            </a:lvl2pPr>
            <a:lvl3pPr marL="1143000" indent="-228600" algn="l" defTabSz="914400" rtl="0" eaLnBrk="1" latinLnBrk="0" hangingPunct="1">
              <a:spcBef>
                <a:spcPct val="20000"/>
              </a:spcBef>
              <a:buFontTx/>
              <a:buBlip>
                <a:blip r:embed="rId4"/>
              </a:buBlip>
              <a:defRPr sz="2400" kern="1200">
                <a:solidFill>
                  <a:schemeClr val="tx1"/>
                </a:solidFill>
                <a:latin typeface="+mn-lt"/>
                <a:ea typeface="+mn-ea"/>
                <a:cs typeface="+mn-cs"/>
              </a:defRPr>
            </a:lvl3pPr>
            <a:lvl4pPr marL="1600200" indent="-228600" algn="l" defTabSz="914400" rtl="0" eaLnBrk="1" latinLnBrk="0" hangingPunct="1">
              <a:spcBef>
                <a:spcPct val="20000"/>
              </a:spcBef>
              <a:buFontTx/>
              <a:buBlip>
                <a:blip r:embed="rId4"/>
              </a:buBlip>
              <a:defRPr sz="2000" kern="1200">
                <a:solidFill>
                  <a:schemeClr val="tx1"/>
                </a:solidFill>
                <a:latin typeface="+mn-lt"/>
                <a:ea typeface="+mn-ea"/>
                <a:cs typeface="+mn-cs"/>
              </a:defRPr>
            </a:lvl4pPr>
            <a:lvl5pPr marL="2057400" indent="-228600" algn="l" defTabSz="914400" rtl="0" eaLnBrk="1" latinLnBrk="0" hangingPunct="1">
              <a:spcBef>
                <a:spcPct val="20000"/>
              </a:spcBef>
              <a:buFontTx/>
              <a:buBlip>
                <a:blip r:embed="rId4"/>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CA" dirty="0"/>
              <a:t>New HB structure:</a:t>
            </a:r>
          </a:p>
        </p:txBody>
      </p:sp>
      <p:pic>
        <p:nvPicPr>
          <p:cNvPr id="9" name="Picture 8"/>
          <p:cNvPicPr>
            <a:picLocks noChangeAspect="1"/>
          </p:cNvPicPr>
          <p:nvPr/>
        </p:nvPicPr>
        <p:blipFill>
          <a:blip r:embed="rId5"/>
          <a:stretch>
            <a:fillRect/>
          </a:stretch>
        </p:blipFill>
        <p:spPr>
          <a:xfrm>
            <a:off x="588985" y="4495800"/>
            <a:ext cx="3246613" cy="1143000"/>
          </a:xfrm>
          <a:prstGeom prst="rect">
            <a:avLst/>
          </a:prstGeom>
        </p:spPr>
      </p:pic>
      <p:pic>
        <p:nvPicPr>
          <p:cNvPr id="12" name="Picture 11"/>
          <p:cNvPicPr>
            <a:picLocks noChangeAspect="1"/>
          </p:cNvPicPr>
          <p:nvPr/>
        </p:nvPicPr>
        <p:blipFill>
          <a:blip r:embed="rId6"/>
          <a:stretch>
            <a:fillRect/>
          </a:stretch>
        </p:blipFill>
        <p:spPr>
          <a:xfrm>
            <a:off x="4783644" y="4502938"/>
            <a:ext cx="3194755" cy="1124743"/>
          </a:xfrm>
          <a:prstGeom prst="rect">
            <a:avLst/>
          </a:prstGeom>
        </p:spPr>
      </p:pic>
      <p:sp>
        <p:nvSpPr>
          <p:cNvPr id="13" name="Content Placeholder 2"/>
          <p:cNvSpPr txBox="1">
            <a:spLocks/>
          </p:cNvSpPr>
          <p:nvPr/>
        </p:nvSpPr>
        <p:spPr>
          <a:xfrm>
            <a:off x="4780697" y="5586118"/>
            <a:ext cx="3962400" cy="7159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Tx/>
              <a:buBlip>
                <a:blip r:embed="rId4"/>
              </a:buBlip>
              <a:defRPr sz="3200" kern="1200">
                <a:solidFill>
                  <a:schemeClr val="tx1"/>
                </a:solidFill>
                <a:latin typeface="+mn-lt"/>
                <a:ea typeface="+mn-ea"/>
                <a:cs typeface="+mn-cs"/>
              </a:defRPr>
            </a:lvl1pPr>
            <a:lvl2pPr marL="742950" indent="-285750" algn="l" defTabSz="914400" rtl="0" eaLnBrk="1" latinLnBrk="0" hangingPunct="1">
              <a:spcBef>
                <a:spcPct val="20000"/>
              </a:spcBef>
              <a:buFontTx/>
              <a:buBlip>
                <a:blip r:embed="rId4"/>
              </a:buBlip>
              <a:defRPr sz="2800" kern="1200">
                <a:solidFill>
                  <a:schemeClr val="tx1"/>
                </a:solidFill>
                <a:latin typeface="+mn-lt"/>
                <a:ea typeface="+mn-ea"/>
                <a:cs typeface="+mn-cs"/>
              </a:defRPr>
            </a:lvl2pPr>
            <a:lvl3pPr marL="1143000" indent="-228600" algn="l" defTabSz="914400" rtl="0" eaLnBrk="1" latinLnBrk="0" hangingPunct="1">
              <a:spcBef>
                <a:spcPct val="20000"/>
              </a:spcBef>
              <a:buFontTx/>
              <a:buBlip>
                <a:blip r:embed="rId4"/>
              </a:buBlip>
              <a:defRPr sz="2400" kern="1200">
                <a:solidFill>
                  <a:schemeClr val="tx1"/>
                </a:solidFill>
                <a:latin typeface="+mn-lt"/>
                <a:ea typeface="+mn-ea"/>
                <a:cs typeface="+mn-cs"/>
              </a:defRPr>
            </a:lvl3pPr>
            <a:lvl4pPr marL="1600200" indent="-228600" algn="l" defTabSz="914400" rtl="0" eaLnBrk="1" latinLnBrk="0" hangingPunct="1">
              <a:spcBef>
                <a:spcPct val="20000"/>
              </a:spcBef>
              <a:buFontTx/>
              <a:buBlip>
                <a:blip r:embed="rId4"/>
              </a:buBlip>
              <a:defRPr sz="2000" kern="1200">
                <a:solidFill>
                  <a:schemeClr val="tx1"/>
                </a:solidFill>
                <a:latin typeface="+mn-lt"/>
                <a:ea typeface="+mn-ea"/>
                <a:cs typeface="+mn-cs"/>
              </a:defRPr>
            </a:lvl4pPr>
            <a:lvl5pPr marL="2057400" indent="-228600" algn="l" defTabSz="914400" rtl="0" eaLnBrk="1" latinLnBrk="0" hangingPunct="1">
              <a:spcBef>
                <a:spcPct val="20000"/>
              </a:spcBef>
              <a:buFontTx/>
              <a:buBlip>
                <a:blip r:embed="rId4"/>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CA" sz="2000" dirty="0">
                <a:solidFill>
                  <a:srgbClr val="0070C0"/>
                </a:solidFill>
              </a:rPr>
              <a:t>Barrier levels are suitable for retort &amp; hot fill packaging applications</a:t>
            </a:r>
          </a:p>
        </p:txBody>
      </p:sp>
      <p:pic>
        <p:nvPicPr>
          <p:cNvPr id="15" name="Picture 14"/>
          <p:cNvPicPr>
            <a:picLocks noChangeAspect="1"/>
          </p:cNvPicPr>
          <p:nvPr/>
        </p:nvPicPr>
        <p:blipFill>
          <a:blip r:embed="rId7"/>
          <a:stretch>
            <a:fillRect/>
          </a:stretch>
        </p:blipFill>
        <p:spPr>
          <a:xfrm>
            <a:off x="4503552" y="1877424"/>
            <a:ext cx="3629970" cy="2332908"/>
          </a:xfrm>
          <a:prstGeom prst="rect">
            <a:avLst/>
          </a:prstGeom>
        </p:spPr>
      </p:pic>
    </p:spTree>
    <p:extLst>
      <p:ext uri="{BB962C8B-B14F-4D97-AF65-F5344CB8AC3E}">
        <p14:creationId xmlns:p14="http://schemas.microsoft.com/office/powerpoint/2010/main" val="2770617821"/>
      </p:ext>
    </p:extLst>
  </p:cSld>
  <p:clrMapOvr>
    <a:masterClrMapping/>
  </p:clrMapOvr>
  <p:transition advTm="63032"/>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a:spLocks noGrp="1"/>
          </p:cNvSpPr>
          <p:nvPr>
            <p:ph type="title"/>
          </p:nvPr>
        </p:nvSpPr>
        <p:spPr>
          <a:xfrm>
            <a:off x="457200" y="0"/>
            <a:ext cx="8229600" cy="1143000"/>
          </a:xfrm>
        </p:spPr>
        <p:txBody>
          <a:bodyPr>
            <a:normAutofit/>
          </a:bodyPr>
          <a:lstStyle/>
          <a:p>
            <a:pPr>
              <a:defRPr/>
            </a:pPr>
            <a:br>
              <a:rPr lang="en-US" sz="3200" dirty="0">
                <a:latin typeface="Arial" pitchFamily="34" charset="0"/>
                <a:cs typeface="Arial" pitchFamily="34" charset="0"/>
              </a:rPr>
            </a:br>
            <a:r>
              <a:rPr lang="en-US" sz="3200" b="1" dirty="0">
                <a:solidFill>
                  <a:srgbClr val="C00000"/>
                </a:solidFill>
                <a:effectLst>
                  <a:outerShdw blurRad="38100" dist="38100" dir="2700000" algn="tl">
                    <a:srgbClr val="000000">
                      <a:alpha val="43137"/>
                    </a:srgbClr>
                  </a:outerShdw>
                </a:effectLst>
                <a:latin typeface="Arial" pitchFamily="34" charset="0"/>
                <a:cs typeface="Arial" pitchFamily="34" charset="0"/>
              </a:rPr>
              <a:t>Outline</a:t>
            </a:r>
          </a:p>
        </p:txBody>
      </p:sp>
      <p:sp>
        <p:nvSpPr>
          <p:cNvPr id="6" name="Content Placeholder 2"/>
          <p:cNvSpPr txBox="1">
            <a:spLocks/>
          </p:cNvSpPr>
          <p:nvPr/>
        </p:nvSpPr>
        <p:spPr>
          <a:xfrm>
            <a:off x="609600" y="1295400"/>
            <a:ext cx="8001000" cy="5029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Blip>
                <a:blip r:embed="rId3"/>
              </a:buBlip>
              <a:tabLst/>
              <a:defRPr/>
            </a:pPr>
            <a:r>
              <a:rPr kumimoji="0" lang="en-US" sz="2200" b="0" i="0" u="none" strike="noStrike" kern="1200" cap="none" spc="0" normalizeH="0" baseline="0" noProof="0" dirty="0">
                <a:ln>
                  <a:noFill/>
                </a:ln>
                <a:solidFill>
                  <a:schemeClr val="tx1"/>
                </a:solidFill>
                <a:effectLst/>
                <a:uLnTx/>
                <a:uFillTx/>
                <a:latin typeface="Cambria" pitchFamily="18" charset="0"/>
              </a:rPr>
              <a:t>Introduction </a:t>
            </a:r>
          </a:p>
          <a:p>
            <a:pPr marL="800100" lvl="1" indent="-342900">
              <a:spcBef>
                <a:spcPct val="20000"/>
              </a:spcBef>
              <a:buBlip>
                <a:blip r:embed="rId3"/>
              </a:buBlip>
              <a:defRPr/>
            </a:pPr>
            <a:r>
              <a:rPr lang="en-US" sz="2000" noProof="0" dirty="0">
                <a:latin typeface="Cambria" pitchFamily="18" charset="0"/>
              </a:rPr>
              <a:t>The in-line vacuum top-coating process</a:t>
            </a:r>
          </a:p>
          <a:p>
            <a:pPr marL="800100" lvl="1" indent="-342900">
              <a:spcBef>
                <a:spcPct val="20000"/>
              </a:spcBef>
              <a:buBlip>
                <a:blip r:embed="rId3"/>
              </a:buBlip>
              <a:defRPr/>
            </a:pPr>
            <a:r>
              <a:rPr lang="en-US" sz="2000" dirty="0">
                <a:latin typeface="Cambria" pitchFamily="18" charset="0"/>
              </a:rPr>
              <a:t>Flat sheet barrier performance</a:t>
            </a:r>
            <a:endParaRPr lang="en-US" sz="2000" noProof="0" dirty="0">
              <a:latin typeface="Cambria" pitchFamily="18" charset="0"/>
            </a:endParaRPr>
          </a:p>
          <a:p>
            <a:pPr marL="800100" lvl="1" indent="-342900">
              <a:spcBef>
                <a:spcPct val="20000"/>
              </a:spcBef>
              <a:buBlip>
                <a:blip r:embed="rId3"/>
              </a:buBlip>
              <a:defRPr/>
            </a:pPr>
            <a:r>
              <a:rPr lang="en-US" sz="2000" dirty="0">
                <a:latin typeface="Cambria" pitchFamily="18" charset="0"/>
              </a:rPr>
              <a:t>Market needs</a:t>
            </a:r>
          </a:p>
          <a:p>
            <a:pPr marL="342900" indent="-342900">
              <a:spcBef>
                <a:spcPct val="20000"/>
              </a:spcBef>
              <a:buBlip>
                <a:blip r:embed="rId3"/>
              </a:buBlip>
              <a:defRPr/>
            </a:pPr>
            <a:r>
              <a:rPr lang="en-US" sz="2200" dirty="0">
                <a:latin typeface="Cambria" pitchFamily="18" charset="0"/>
              </a:rPr>
              <a:t>Lamination &amp; retort test data</a:t>
            </a:r>
          </a:p>
          <a:p>
            <a:pPr marL="800100" lvl="1" indent="-342900">
              <a:spcBef>
                <a:spcPct val="20000"/>
              </a:spcBef>
              <a:buBlip>
                <a:blip r:embed="rId3"/>
              </a:buBlip>
              <a:defRPr/>
            </a:pPr>
            <a:r>
              <a:rPr lang="en-US" sz="2200" dirty="0">
                <a:latin typeface="Cambria" pitchFamily="18" charset="0"/>
              </a:rPr>
              <a:t>Retort trials</a:t>
            </a:r>
          </a:p>
          <a:p>
            <a:pPr marL="800100" lvl="1" indent="-342900">
              <a:spcBef>
                <a:spcPct val="20000"/>
              </a:spcBef>
              <a:buBlip>
                <a:blip r:embed="rId3"/>
              </a:buBlip>
              <a:defRPr/>
            </a:pPr>
            <a:r>
              <a:rPr lang="en-US" sz="2200" dirty="0">
                <a:latin typeface="Cambria" pitchFamily="18" charset="0"/>
              </a:rPr>
              <a:t>Lamination trials</a:t>
            </a:r>
          </a:p>
          <a:p>
            <a:pPr marL="342900" lvl="0" indent="-342900">
              <a:spcBef>
                <a:spcPct val="20000"/>
              </a:spcBef>
              <a:buBlip>
                <a:blip r:embed="rId3"/>
              </a:buBlip>
              <a:defRPr/>
            </a:pPr>
            <a:r>
              <a:rPr kumimoji="0" lang="en-US" sz="2200" b="0" i="0" u="none" strike="noStrike" kern="1200" cap="none" spc="0" normalizeH="0" baseline="0" noProof="0" dirty="0">
                <a:ln>
                  <a:noFill/>
                </a:ln>
                <a:solidFill>
                  <a:schemeClr val="tx1"/>
                </a:solidFill>
                <a:effectLst/>
                <a:uLnTx/>
                <a:uFillTx/>
                <a:latin typeface="Cambria" pitchFamily="18" charset="0"/>
              </a:rPr>
              <a:t>Scaling up</a:t>
            </a:r>
          </a:p>
          <a:p>
            <a:pPr marL="800100" lvl="1" indent="-342900">
              <a:spcBef>
                <a:spcPct val="20000"/>
              </a:spcBef>
              <a:buBlip>
                <a:blip r:embed="rId3"/>
              </a:buBlip>
              <a:defRPr/>
            </a:pPr>
            <a:r>
              <a:rPr lang="en-US" sz="2200" noProof="0" dirty="0">
                <a:latin typeface="Cambria" pitchFamily="18" charset="0"/>
              </a:rPr>
              <a:t>State of the Art</a:t>
            </a:r>
          </a:p>
          <a:p>
            <a:pPr marL="342900" marR="0" lvl="0" indent="-342900" algn="l" defTabSz="914400" rtl="0" eaLnBrk="1" fontAlgn="auto" latinLnBrk="0" hangingPunct="1">
              <a:lnSpc>
                <a:spcPct val="100000"/>
              </a:lnSpc>
              <a:spcBef>
                <a:spcPct val="20000"/>
              </a:spcBef>
              <a:spcAft>
                <a:spcPts val="0"/>
              </a:spcAft>
              <a:buClrTx/>
              <a:buSzTx/>
              <a:buBlip>
                <a:blip r:embed="rId3"/>
              </a:buBlip>
              <a:tabLst/>
              <a:defRPr/>
            </a:pPr>
            <a:r>
              <a:rPr kumimoji="0" lang="en-US" sz="2200" b="0" i="0" u="none" strike="noStrike" kern="1200" cap="none" spc="0" normalizeH="0" baseline="0" noProof="0" dirty="0">
                <a:ln>
                  <a:noFill/>
                </a:ln>
                <a:solidFill>
                  <a:schemeClr val="tx1"/>
                </a:solidFill>
                <a:effectLst/>
                <a:uLnTx/>
                <a:uFillTx/>
                <a:latin typeface="Cambria" pitchFamily="18" charset="0"/>
              </a:rPr>
              <a:t>Conclusions</a:t>
            </a:r>
          </a:p>
          <a:p>
            <a:pPr marL="742950" marR="0" lvl="1" indent="-285750" algn="l" defTabSz="914400" rtl="0" eaLnBrk="1" fontAlgn="auto" latinLnBrk="0" hangingPunct="1">
              <a:lnSpc>
                <a:spcPct val="100000"/>
              </a:lnSpc>
              <a:spcBef>
                <a:spcPct val="20000"/>
              </a:spcBef>
              <a:spcAft>
                <a:spcPts val="0"/>
              </a:spcAft>
              <a:buClrTx/>
              <a:buSzTx/>
              <a:buFontTx/>
              <a:buNone/>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7" name="Straight Connector 6"/>
          <p:cNvCxnSpPr/>
          <p:nvPr/>
        </p:nvCxnSpPr>
        <p:spPr>
          <a:xfrm>
            <a:off x="533400" y="1143000"/>
            <a:ext cx="82296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9" name="Slide Number Placeholder 8"/>
          <p:cNvSpPr>
            <a:spLocks noGrp="1"/>
          </p:cNvSpPr>
          <p:nvPr>
            <p:ph type="sldNum" sz="quarter" idx="12"/>
          </p:nvPr>
        </p:nvSpPr>
        <p:spPr>
          <a:xfrm>
            <a:off x="6553200" y="6324600"/>
            <a:ext cx="2057400" cy="304800"/>
          </a:xfrm>
        </p:spPr>
        <p:txBody>
          <a:bodyPr/>
          <a:lstStyle/>
          <a:p>
            <a:fld id="{CFB04BB5-4AD0-4298-AD2E-6E12BF13CCFF}" type="slidenum">
              <a:rPr lang="en-US" sz="1400" smtClean="0">
                <a:solidFill>
                  <a:schemeClr val="tx1"/>
                </a:solidFill>
              </a:rPr>
              <a:pPr/>
              <a:t>2</a:t>
            </a:fld>
            <a:endParaRPr lang="en-US" sz="1400" dirty="0">
              <a:solidFill>
                <a:schemeClr val="tx1"/>
              </a:solidFill>
            </a:endParaRPr>
          </a:p>
        </p:txBody>
      </p:sp>
    </p:spTree>
  </p:cSld>
  <p:clrMapOvr>
    <a:masterClrMapping/>
  </p:clrMapOvr>
  <p:transition advTm="33311"/>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827" y="82417"/>
            <a:ext cx="8229600" cy="1020762"/>
          </a:xfrm>
        </p:spPr>
        <p:txBody>
          <a:bodyPr>
            <a:normAutofit fontScale="90000"/>
          </a:bodyPr>
          <a:lstStyle/>
          <a:p>
            <a:r>
              <a:rPr lang="en-CA" b="1" dirty="0">
                <a:solidFill>
                  <a:srgbClr val="C00000"/>
                </a:solidFill>
              </a:rPr>
              <a:t>Bond &amp; Barrier Data:</a:t>
            </a:r>
            <a:br>
              <a:rPr lang="en-CA" b="1" dirty="0">
                <a:solidFill>
                  <a:srgbClr val="C00000"/>
                </a:solidFill>
              </a:rPr>
            </a:br>
            <a:r>
              <a:rPr lang="en-CA" b="1" dirty="0">
                <a:solidFill>
                  <a:srgbClr val="C00000"/>
                </a:solidFill>
              </a:rPr>
              <a:t>High Barrier with LDPE Sealant</a:t>
            </a:r>
          </a:p>
        </p:txBody>
      </p:sp>
      <p:sp>
        <p:nvSpPr>
          <p:cNvPr id="3" name="Content Placeholder 2"/>
          <p:cNvSpPr>
            <a:spLocks noGrp="1"/>
          </p:cNvSpPr>
          <p:nvPr>
            <p:ph idx="1"/>
          </p:nvPr>
        </p:nvSpPr>
        <p:spPr>
          <a:xfrm>
            <a:off x="444690" y="1352282"/>
            <a:ext cx="3962400" cy="715962"/>
          </a:xfrm>
        </p:spPr>
        <p:txBody>
          <a:bodyPr>
            <a:normAutofit/>
          </a:bodyPr>
          <a:lstStyle/>
          <a:p>
            <a:pPr marL="0" indent="0">
              <a:buNone/>
            </a:pPr>
            <a:r>
              <a:rPr lang="en-CA" dirty="0"/>
              <a:t>Standard structure:</a:t>
            </a:r>
          </a:p>
        </p:txBody>
      </p:sp>
      <p:sp>
        <p:nvSpPr>
          <p:cNvPr id="4" name="Slide Number Placeholder 3"/>
          <p:cNvSpPr>
            <a:spLocks noGrp="1"/>
          </p:cNvSpPr>
          <p:nvPr>
            <p:ph type="sldNum" sz="quarter" idx="12"/>
          </p:nvPr>
        </p:nvSpPr>
        <p:spPr/>
        <p:txBody>
          <a:bodyPr/>
          <a:lstStyle/>
          <a:p>
            <a:fld id="{CFB04BB5-4AD0-4298-AD2E-6E12BF13CCFF}" type="slidenum">
              <a:rPr lang="en-US" smtClean="0"/>
              <a:pPr/>
              <a:t>20</a:t>
            </a:fld>
            <a:endParaRPr lang="en-US" dirty="0"/>
          </a:p>
        </p:txBody>
      </p:sp>
      <p:cxnSp>
        <p:nvCxnSpPr>
          <p:cNvPr id="5" name="Straight Connector 4"/>
          <p:cNvCxnSpPr/>
          <p:nvPr/>
        </p:nvCxnSpPr>
        <p:spPr>
          <a:xfrm>
            <a:off x="513497" y="1219200"/>
            <a:ext cx="82296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10" name="Content Placeholder 2"/>
          <p:cNvSpPr txBox="1">
            <a:spLocks/>
          </p:cNvSpPr>
          <p:nvPr/>
        </p:nvSpPr>
        <p:spPr>
          <a:xfrm>
            <a:off x="4703785" y="1354604"/>
            <a:ext cx="3303896" cy="61815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Tx/>
              <a:buBlip>
                <a:blip r:embed="rId3"/>
              </a:buBlip>
              <a:defRPr sz="3200" kern="1200">
                <a:solidFill>
                  <a:schemeClr val="tx1"/>
                </a:solidFill>
                <a:latin typeface="+mn-lt"/>
                <a:ea typeface="+mn-ea"/>
                <a:cs typeface="+mn-cs"/>
              </a:defRPr>
            </a:lvl1pPr>
            <a:lvl2pPr marL="742950" indent="-285750" algn="l" defTabSz="914400" rtl="0" eaLnBrk="1" latinLnBrk="0" hangingPunct="1">
              <a:spcBef>
                <a:spcPct val="20000"/>
              </a:spcBef>
              <a:buFontTx/>
              <a:buBlip>
                <a:blip r:embed="rId3"/>
              </a:buBlip>
              <a:defRPr sz="2800" kern="1200">
                <a:solidFill>
                  <a:schemeClr val="tx1"/>
                </a:solidFill>
                <a:latin typeface="+mn-lt"/>
                <a:ea typeface="+mn-ea"/>
                <a:cs typeface="+mn-cs"/>
              </a:defRPr>
            </a:lvl2pPr>
            <a:lvl3pPr marL="1143000" indent="-228600" algn="l" defTabSz="914400" rtl="0" eaLnBrk="1" latinLnBrk="0" hangingPunct="1">
              <a:spcBef>
                <a:spcPct val="20000"/>
              </a:spcBef>
              <a:buFontTx/>
              <a:buBlip>
                <a:blip r:embed="rId3"/>
              </a:buBlip>
              <a:defRPr sz="2400" kern="1200">
                <a:solidFill>
                  <a:schemeClr val="tx1"/>
                </a:solidFill>
                <a:latin typeface="+mn-lt"/>
                <a:ea typeface="+mn-ea"/>
                <a:cs typeface="+mn-cs"/>
              </a:defRPr>
            </a:lvl3pPr>
            <a:lvl4pPr marL="1600200" indent="-228600" algn="l" defTabSz="914400" rtl="0" eaLnBrk="1" latinLnBrk="0" hangingPunct="1">
              <a:spcBef>
                <a:spcPct val="20000"/>
              </a:spcBef>
              <a:buFontTx/>
              <a:buBlip>
                <a:blip r:embed="rId3"/>
              </a:buBlip>
              <a:defRPr sz="2000" kern="1200">
                <a:solidFill>
                  <a:schemeClr val="tx1"/>
                </a:solidFill>
                <a:latin typeface="+mn-lt"/>
                <a:ea typeface="+mn-ea"/>
                <a:cs typeface="+mn-cs"/>
              </a:defRPr>
            </a:lvl4pPr>
            <a:lvl5pPr marL="2057400" indent="-228600" algn="l" defTabSz="914400" rtl="0" eaLnBrk="1" latinLnBrk="0" hangingPunct="1">
              <a:spcBef>
                <a:spcPct val="20000"/>
              </a:spcBef>
              <a:buFontTx/>
              <a:buBlip>
                <a:blip r:embed="rId3"/>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CA" dirty="0"/>
              <a:t>New HB structure:</a:t>
            </a:r>
          </a:p>
        </p:txBody>
      </p:sp>
      <p:pic>
        <p:nvPicPr>
          <p:cNvPr id="8" name="Picture 7"/>
          <p:cNvPicPr>
            <a:picLocks noChangeAspect="1"/>
          </p:cNvPicPr>
          <p:nvPr/>
        </p:nvPicPr>
        <p:blipFill>
          <a:blip r:embed="rId4"/>
          <a:stretch>
            <a:fillRect/>
          </a:stretch>
        </p:blipFill>
        <p:spPr>
          <a:xfrm>
            <a:off x="515809" y="4498161"/>
            <a:ext cx="3260313" cy="1147823"/>
          </a:xfrm>
          <a:prstGeom prst="rect">
            <a:avLst/>
          </a:prstGeom>
        </p:spPr>
      </p:pic>
      <p:pic>
        <p:nvPicPr>
          <p:cNvPr id="11" name="Picture 10"/>
          <p:cNvPicPr>
            <a:picLocks noChangeAspect="1"/>
          </p:cNvPicPr>
          <p:nvPr/>
        </p:nvPicPr>
        <p:blipFill>
          <a:blip r:embed="rId5"/>
          <a:stretch>
            <a:fillRect/>
          </a:stretch>
        </p:blipFill>
        <p:spPr>
          <a:xfrm>
            <a:off x="4811914" y="4498160"/>
            <a:ext cx="3260313" cy="1147823"/>
          </a:xfrm>
          <a:prstGeom prst="rect">
            <a:avLst/>
          </a:prstGeom>
        </p:spPr>
      </p:pic>
      <p:sp>
        <p:nvSpPr>
          <p:cNvPr id="15" name="Content Placeholder 2"/>
          <p:cNvSpPr txBox="1">
            <a:spLocks/>
          </p:cNvSpPr>
          <p:nvPr/>
        </p:nvSpPr>
        <p:spPr>
          <a:xfrm>
            <a:off x="4780697" y="5586118"/>
            <a:ext cx="3962400" cy="7159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Tx/>
              <a:buBlip>
                <a:blip r:embed="rId3"/>
              </a:buBlip>
              <a:defRPr sz="3200" kern="1200">
                <a:solidFill>
                  <a:schemeClr val="tx1"/>
                </a:solidFill>
                <a:latin typeface="+mn-lt"/>
                <a:ea typeface="+mn-ea"/>
                <a:cs typeface="+mn-cs"/>
              </a:defRPr>
            </a:lvl1pPr>
            <a:lvl2pPr marL="742950" indent="-285750" algn="l" defTabSz="914400" rtl="0" eaLnBrk="1" latinLnBrk="0" hangingPunct="1">
              <a:spcBef>
                <a:spcPct val="20000"/>
              </a:spcBef>
              <a:buFontTx/>
              <a:buBlip>
                <a:blip r:embed="rId3"/>
              </a:buBlip>
              <a:defRPr sz="2800" kern="1200">
                <a:solidFill>
                  <a:schemeClr val="tx1"/>
                </a:solidFill>
                <a:latin typeface="+mn-lt"/>
                <a:ea typeface="+mn-ea"/>
                <a:cs typeface="+mn-cs"/>
              </a:defRPr>
            </a:lvl2pPr>
            <a:lvl3pPr marL="1143000" indent="-228600" algn="l" defTabSz="914400" rtl="0" eaLnBrk="1" latinLnBrk="0" hangingPunct="1">
              <a:spcBef>
                <a:spcPct val="20000"/>
              </a:spcBef>
              <a:buFontTx/>
              <a:buBlip>
                <a:blip r:embed="rId3"/>
              </a:buBlip>
              <a:defRPr sz="2400" kern="1200">
                <a:solidFill>
                  <a:schemeClr val="tx1"/>
                </a:solidFill>
                <a:latin typeface="+mn-lt"/>
                <a:ea typeface="+mn-ea"/>
                <a:cs typeface="+mn-cs"/>
              </a:defRPr>
            </a:lvl3pPr>
            <a:lvl4pPr marL="1600200" indent="-228600" algn="l" defTabSz="914400" rtl="0" eaLnBrk="1" latinLnBrk="0" hangingPunct="1">
              <a:spcBef>
                <a:spcPct val="20000"/>
              </a:spcBef>
              <a:buFontTx/>
              <a:buBlip>
                <a:blip r:embed="rId3"/>
              </a:buBlip>
              <a:defRPr sz="2000" kern="1200">
                <a:solidFill>
                  <a:schemeClr val="tx1"/>
                </a:solidFill>
                <a:latin typeface="+mn-lt"/>
                <a:ea typeface="+mn-ea"/>
                <a:cs typeface="+mn-cs"/>
              </a:defRPr>
            </a:lvl4pPr>
            <a:lvl5pPr marL="2057400" indent="-228600" algn="l" defTabSz="914400" rtl="0" eaLnBrk="1" latinLnBrk="0" hangingPunct="1">
              <a:spcBef>
                <a:spcPct val="20000"/>
              </a:spcBef>
              <a:buFontTx/>
              <a:buBlip>
                <a:blip r:embed="rId3"/>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CA" sz="2000" dirty="0">
                <a:solidFill>
                  <a:srgbClr val="0070C0"/>
                </a:solidFill>
              </a:rPr>
              <a:t>Barrier levels are suitable for most non-retort packaging applications</a:t>
            </a:r>
          </a:p>
        </p:txBody>
      </p:sp>
      <p:pic>
        <p:nvPicPr>
          <p:cNvPr id="16" name="Picture 15"/>
          <p:cNvPicPr>
            <a:picLocks noChangeAspect="1"/>
          </p:cNvPicPr>
          <p:nvPr/>
        </p:nvPicPr>
        <p:blipFill>
          <a:blip r:embed="rId6"/>
          <a:stretch>
            <a:fillRect/>
          </a:stretch>
        </p:blipFill>
        <p:spPr>
          <a:xfrm>
            <a:off x="483681" y="1857834"/>
            <a:ext cx="3292442" cy="2561766"/>
          </a:xfrm>
          <a:prstGeom prst="rect">
            <a:avLst/>
          </a:prstGeom>
        </p:spPr>
      </p:pic>
      <p:pic>
        <p:nvPicPr>
          <p:cNvPr id="17" name="Picture 16"/>
          <p:cNvPicPr>
            <a:picLocks noChangeAspect="1"/>
          </p:cNvPicPr>
          <p:nvPr/>
        </p:nvPicPr>
        <p:blipFill>
          <a:blip r:embed="rId7"/>
          <a:stretch>
            <a:fillRect/>
          </a:stretch>
        </p:blipFill>
        <p:spPr>
          <a:xfrm>
            <a:off x="4673968" y="1963311"/>
            <a:ext cx="3588081" cy="2350811"/>
          </a:xfrm>
          <a:prstGeom prst="rect">
            <a:avLst/>
          </a:prstGeom>
        </p:spPr>
      </p:pic>
    </p:spTree>
    <p:extLst>
      <p:ext uri="{BB962C8B-B14F-4D97-AF65-F5344CB8AC3E}">
        <p14:creationId xmlns:p14="http://schemas.microsoft.com/office/powerpoint/2010/main" val="1033110853"/>
      </p:ext>
    </p:extLst>
  </p:cSld>
  <p:clrMapOvr>
    <a:masterClrMapping/>
  </p:clrMapOvr>
  <p:transition advTm="55859"/>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15000"/>
          </a:xfrm>
          <a:ln>
            <a:solidFill>
              <a:srgbClr val="C00000"/>
            </a:solidFill>
          </a:ln>
        </p:spPr>
        <p:txBody>
          <a:bodyPr>
            <a:normAutofit/>
          </a:bodyPr>
          <a:lstStyle/>
          <a:p>
            <a:r>
              <a:rPr lang="en-CA" sz="4000" b="1" dirty="0">
                <a:solidFill>
                  <a:srgbClr val="C00000"/>
                </a:solidFill>
                <a:latin typeface="Cambria" pitchFamily="18" charset="0"/>
              </a:rPr>
              <a:t>Scaling Up</a:t>
            </a:r>
          </a:p>
        </p:txBody>
      </p:sp>
      <p:sp>
        <p:nvSpPr>
          <p:cNvPr id="5" name="Slide Number Placeholder 4"/>
          <p:cNvSpPr>
            <a:spLocks noGrp="1"/>
          </p:cNvSpPr>
          <p:nvPr>
            <p:ph type="sldNum" sz="quarter" idx="12"/>
          </p:nvPr>
        </p:nvSpPr>
        <p:spPr>
          <a:xfrm>
            <a:off x="6553200" y="6356350"/>
            <a:ext cx="381000" cy="365125"/>
          </a:xfrm>
        </p:spPr>
        <p:txBody>
          <a:bodyPr/>
          <a:lstStyle/>
          <a:p>
            <a:fld id="{CFB04BB5-4AD0-4298-AD2E-6E12BF13CCFF}" type="slidenum">
              <a:rPr lang="en-US" sz="1400" smtClean="0">
                <a:solidFill>
                  <a:schemeClr val="tx1"/>
                </a:solidFill>
              </a:rPr>
              <a:pPr/>
              <a:t>21</a:t>
            </a:fld>
            <a:endParaRPr lang="en-US" sz="1400" dirty="0">
              <a:solidFill>
                <a:schemeClr val="tx1"/>
              </a:solidFill>
            </a:endParaRPr>
          </a:p>
        </p:txBody>
      </p:sp>
    </p:spTree>
    <p:extLst>
      <p:ext uri="{BB962C8B-B14F-4D97-AF65-F5344CB8AC3E}">
        <p14:creationId xmlns:p14="http://schemas.microsoft.com/office/powerpoint/2010/main" val="3829186005"/>
      </p:ext>
    </p:extLst>
  </p:cSld>
  <p:clrMapOvr>
    <a:masterClrMapping/>
  </p:clrMapOvr>
  <p:transition advTm="3175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a:spLocks noGrp="1"/>
          </p:cNvSpPr>
          <p:nvPr>
            <p:ph type="title"/>
          </p:nvPr>
        </p:nvSpPr>
        <p:spPr>
          <a:xfrm>
            <a:off x="457200" y="0"/>
            <a:ext cx="8229600" cy="1143000"/>
          </a:xfrm>
        </p:spPr>
        <p:txBody>
          <a:bodyPr>
            <a:normAutofit/>
          </a:bodyPr>
          <a:lstStyle/>
          <a:p>
            <a:pPr>
              <a:defRPr/>
            </a:pPr>
            <a:r>
              <a:rPr lang="en-US" sz="3200" b="1" dirty="0">
                <a:solidFill>
                  <a:srgbClr val="C00000"/>
                </a:solidFill>
                <a:latin typeface="Arial" pitchFamily="34" charset="0"/>
                <a:cs typeface="Arial" pitchFamily="34" charset="0"/>
              </a:rPr>
              <a:t>The State of the Art</a:t>
            </a:r>
          </a:p>
        </p:txBody>
      </p:sp>
      <p:sp>
        <p:nvSpPr>
          <p:cNvPr id="6" name="Content Placeholder 2"/>
          <p:cNvSpPr txBox="1">
            <a:spLocks/>
          </p:cNvSpPr>
          <p:nvPr/>
        </p:nvSpPr>
        <p:spPr>
          <a:xfrm>
            <a:off x="304800" y="1219200"/>
            <a:ext cx="8610600" cy="5181600"/>
          </a:xfrm>
          <a:prstGeom prst="rect">
            <a:avLst/>
          </a:prstGeom>
        </p:spPr>
        <p:txBody>
          <a:bodyPr vert="horz" lIns="91440" tIns="45720" rIns="91440" bIns="45720" rtlCol="0">
            <a:normAutofit/>
          </a:bodyPr>
          <a:lstStyle/>
          <a:p>
            <a:pPr marL="285750" indent="-285750">
              <a:lnSpc>
                <a:spcPct val="150000"/>
              </a:lnSpc>
              <a:spcBef>
                <a:spcPts val="1200"/>
              </a:spcBef>
              <a:buBlip>
                <a:blip r:embed="rId3"/>
              </a:buBlip>
            </a:pPr>
            <a:endParaRPr lang="en-US" sz="2000" dirty="0">
              <a:latin typeface="Cambria" pitchFamily="18" charset="0"/>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5" name="Straight Connector 4"/>
          <p:cNvCxnSpPr/>
          <p:nvPr/>
        </p:nvCxnSpPr>
        <p:spPr>
          <a:xfrm>
            <a:off x="533400" y="1143000"/>
            <a:ext cx="82296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9" name="Slide Number Placeholder 8"/>
          <p:cNvSpPr>
            <a:spLocks noGrp="1"/>
          </p:cNvSpPr>
          <p:nvPr>
            <p:ph type="sldNum" sz="quarter" idx="12"/>
          </p:nvPr>
        </p:nvSpPr>
        <p:spPr>
          <a:xfrm>
            <a:off x="6553200" y="6400800"/>
            <a:ext cx="2133600" cy="320675"/>
          </a:xfrm>
        </p:spPr>
        <p:txBody>
          <a:bodyPr/>
          <a:lstStyle/>
          <a:p>
            <a:fld id="{CFB04BB5-4AD0-4298-AD2E-6E12BF13CCFF}" type="slidenum">
              <a:rPr lang="en-US" sz="1400" smtClean="0">
                <a:solidFill>
                  <a:schemeClr val="tx1"/>
                </a:solidFill>
              </a:rPr>
              <a:pPr/>
              <a:t>22</a:t>
            </a:fld>
            <a:endParaRPr lang="en-US" sz="1400" dirty="0">
              <a:solidFill>
                <a:schemeClr val="tx1"/>
              </a:solidFill>
            </a:endParaRPr>
          </a:p>
        </p:txBody>
      </p:sp>
      <p:sp>
        <p:nvSpPr>
          <p:cNvPr id="7" name="Content Placeholder 2"/>
          <p:cNvSpPr>
            <a:spLocks noGrp="1"/>
          </p:cNvSpPr>
          <p:nvPr>
            <p:ph idx="1"/>
          </p:nvPr>
        </p:nvSpPr>
        <p:spPr>
          <a:xfrm>
            <a:off x="457200" y="1447800"/>
            <a:ext cx="8305800" cy="4724400"/>
          </a:xfrm>
        </p:spPr>
        <p:txBody>
          <a:bodyPr>
            <a:normAutofit/>
          </a:bodyPr>
          <a:lstStyle/>
          <a:p>
            <a:r>
              <a:rPr lang="en-US" dirty="0">
                <a:latin typeface="Calibri" pitchFamily="34" charset="0"/>
              </a:rPr>
              <a:t>Scaling process up from 2 m/s to 6 m/s</a:t>
            </a:r>
          </a:p>
          <a:p>
            <a:r>
              <a:rPr lang="en-US" dirty="0">
                <a:latin typeface="Calibri" pitchFamily="34" charset="0"/>
              </a:rPr>
              <a:t>Also going from 1320 mm wide coating on pilot line to 2450 mm wide coating</a:t>
            </a:r>
          </a:p>
          <a:p>
            <a:r>
              <a:rPr lang="en-US" dirty="0">
                <a:latin typeface="Calibri" pitchFamily="34" charset="0"/>
              </a:rPr>
              <a:t>Requires outside-the-box thinking: a dedicated team that has overcome many obstacles, and is continuing to overcome challenges on the road to commercialization</a:t>
            </a:r>
          </a:p>
        </p:txBody>
      </p:sp>
    </p:spTree>
  </p:cSld>
  <p:clrMapOvr>
    <a:masterClrMapping/>
  </p:clrMapOvr>
  <p:transition advTm="32589"/>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a:spLocks noGrp="1"/>
          </p:cNvSpPr>
          <p:nvPr>
            <p:ph type="title"/>
          </p:nvPr>
        </p:nvSpPr>
        <p:spPr>
          <a:xfrm>
            <a:off x="457200" y="0"/>
            <a:ext cx="8229600" cy="1143000"/>
          </a:xfrm>
        </p:spPr>
        <p:txBody>
          <a:bodyPr>
            <a:normAutofit/>
          </a:bodyPr>
          <a:lstStyle/>
          <a:p>
            <a:pPr>
              <a:defRPr/>
            </a:pPr>
            <a:r>
              <a:rPr lang="en-US" sz="3200" b="1" dirty="0">
                <a:solidFill>
                  <a:srgbClr val="C00000"/>
                </a:solidFill>
                <a:latin typeface="Arial" pitchFamily="34" charset="0"/>
                <a:cs typeface="Arial" pitchFamily="34" charset="0"/>
              </a:rPr>
              <a:t>Conclusions</a:t>
            </a:r>
          </a:p>
        </p:txBody>
      </p:sp>
      <p:sp>
        <p:nvSpPr>
          <p:cNvPr id="6" name="Content Placeholder 2"/>
          <p:cNvSpPr txBox="1">
            <a:spLocks/>
          </p:cNvSpPr>
          <p:nvPr/>
        </p:nvSpPr>
        <p:spPr>
          <a:xfrm>
            <a:off x="304800" y="1219200"/>
            <a:ext cx="8610600" cy="5181600"/>
          </a:xfrm>
          <a:prstGeom prst="rect">
            <a:avLst/>
          </a:prstGeom>
        </p:spPr>
        <p:txBody>
          <a:bodyPr vert="horz" lIns="91440" tIns="45720" rIns="91440" bIns="45720" rtlCol="0">
            <a:normAutofit/>
          </a:bodyPr>
          <a:lstStyle/>
          <a:p>
            <a:pPr marL="285750" indent="-285750">
              <a:lnSpc>
                <a:spcPct val="150000"/>
              </a:lnSpc>
              <a:spcBef>
                <a:spcPts val="1200"/>
              </a:spcBef>
              <a:buBlip>
                <a:blip r:embed="rId3"/>
              </a:buBlip>
            </a:pPr>
            <a:endParaRPr lang="en-US" sz="2000" dirty="0">
              <a:latin typeface="Cambria" pitchFamily="18" charset="0"/>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5" name="Straight Connector 4"/>
          <p:cNvCxnSpPr/>
          <p:nvPr/>
        </p:nvCxnSpPr>
        <p:spPr>
          <a:xfrm>
            <a:off x="533400" y="1143000"/>
            <a:ext cx="82296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9" name="Slide Number Placeholder 8"/>
          <p:cNvSpPr>
            <a:spLocks noGrp="1"/>
          </p:cNvSpPr>
          <p:nvPr>
            <p:ph type="sldNum" sz="quarter" idx="12"/>
          </p:nvPr>
        </p:nvSpPr>
        <p:spPr>
          <a:xfrm>
            <a:off x="6553200" y="6400800"/>
            <a:ext cx="2133600" cy="320675"/>
          </a:xfrm>
        </p:spPr>
        <p:txBody>
          <a:bodyPr/>
          <a:lstStyle/>
          <a:p>
            <a:fld id="{CFB04BB5-4AD0-4298-AD2E-6E12BF13CCFF}" type="slidenum">
              <a:rPr lang="en-US" sz="1400" smtClean="0">
                <a:solidFill>
                  <a:schemeClr val="tx1"/>
                </a:solidFill>
              </a:rPr>
              <a:pPr/>
              <a:t>23</a:t>
            </a:fld>
            <a:endParaRPr lang="en-US" sz="1400" dirty="0">
              <a:solidFill>
                <a:schemeClr val="tx1"/>
              </a:solidFill>
            </a:endParaRPr>
          </a:p>
        </p:txBody>
      </p:sp>
      <p:sp>
        <p:nvSpPr>
          <p:cNvPr id="7" name="Content Placeholder 2"/>
          <p:cNvSpPr>
            <a:spLocks noGrp="1"/>
          </p:cNvSpPr>
          <p:nvPr>
            <p:ph idx="1"/>
          </p:nvPr>
        </p:nvSpPr>
        <p:spPr>
          <a:xfrm>
            <a:off x="457200" y="1600200"/>
            <a:ext cx="8305800" cy="4525963"/>
          </a:xfrm>
        </p:spPr>
        <p:txBody>
          <a:bodyPr>
            <a:normAutofit/>
          </a:bodyPr>
          <a:lstStyle/>
          <a:p>
            <a:r>
              <a:rPr lang="en-US" dirty="0">
                <a:latin typeface="Calibri" pitchFamily="34" charset="0"/>
              </a:rPr>
              <a:t>By applying an in-line top-coating to metallized PET, we have been able to produce a metallized film that passes the retort process</a:t>
            </a:r>
          </a:p>
          <a:p>
            <a:r>
              <a:rPr lang="en-US" dirty="0">
                <a:latin typeface="Calibri" pitchFamily="34" charset="0"/>
              </a:rPr>
              <a:t>This is an economically feasible alternative to foil, with potential for layer elimination as well </a:t>
            </a:r>
          </a:p>
          <a:p>
            <a:r>
              <a:rPr lang="en-US" dirty="0">
                <a:latin typeface="Calibri" pitchFamily="34" charset="0"/>
              </a:rPr>
              <a:t>Top-coated metallized OPA did not work well in bond strength and retort testing; further work is being carried out to develop a solution</a:t>
            </a:r>
          </a:p>
        </p:txBody>
      </p:sp>
    </p:spTree>
    <p:extLst>
      <p:ext uri="{BB962C8B-B14F-4D97-AF65-F5344CB8AC3E}">
        <p14:creationId xmlns:p14="http://schemas.microsoft.com/office/powerpoint/2010/main" val="1770849903"/>
      </p:ext>
    </p:extLst>
  </p:cSld>
  <p:clrMapOvr>
    <a:masterClrMapping/>
  </p:clrMapOvr>
  <p:transition advTm="20454"/>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a:spLocks noGrp="1"/>
          </p:cNvSpPr>
          <p:nvPr>
            <p:ph type="title"/>
          </p:nvPr>
        </p:nvSpPr>
        <p:spPr>
          <a:xfrm>
            <a:off x="457200" y="0"/>
            <a:ext cx="8229600" cy="1143000"/>
          </a:xfrm>
        </p:spPr>
        <p:txBody>
          <a:bodyPr>
            <a:normAutofit/>
          </a:bodyPr>
          <a:lstStyle/>
          <a:p>
            <a:pPr>
              <a:defRPr/>
            </a:pPr>
            <a:r>
              <a:rPr lang="en-US" sz="3200" b="1" dirty="0">
                <a:solidFill>
                  <a:srgbClr val="C00000"/>
                </a:solidFill>
                <a:latin typeface="Arial" pitchFamily="34" charset="0"/>
                <a:cs typeface="Arial" pitchFamily="34" charset="0"/>
              </a:rPr>
              <a:t>Conclusions</a:t>
            </a:r>
          </a:p>
        </p:txBody>
      </p:sp>
      <p:sp>
        <p:nvSpPr>
          <p:cNvPr id="6" name="Content Placeholder 2"/>
          <p:cNvSpPr txBox="1">
            <a:spLocks/>
          </p:cNvSpPr>
          <p:nvPr/>
        </p:nvSpPr>
        <p:spPr>
          <a:xfrm>
            <a:off x="304800" y="1219200"/>
            <a:ext cx="8610600" cy="5181600"/>
          </a:xfrm>
          <a:prstGeom prst="rect">
            <a:avLst/>
          </a:prstGeom>
        </p:spPr>
        <p:txBody>
          <a:bodyPr vert="horz" lIns="91440" tIns="45720" rIns="91440" bIns="45720" rtlCol="0">
            <a:normAutofit/>
          </a:bodyPr>
          <a:lstStyle/>
          <a:p>
            <a:pPr marL="285750" indent="-285750">
              <a:lnSpc>
                <a:spcPct val="150000"/>
              </a:lnSpc>
              <a:spcBef>
                <a:spcPts val="1200"/>
              </a:spcBef>
              <a:buBlip>
                <a:blip r:embed="rId3"/>
              </a:buBlip>
            </a:pPr>
            <a:endParaRPr lang="en-US" sz="2000" dirty="0">
              <a:latin typeface="Cambria" pitchFamily="18" charset="0"/>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5" name="Straight Connector 4"/>
          <p:cNvCxnSpPr/>
          <p:nvPr/>
        </p:nvCxnSpPr>
        <p:spPr>
          <a:xfrm>
            <a:off x="533400" y="1143000"/>
            <a:ext cx="82296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9" name="Slide Number Placeholder 8"/>
          <p:cNvSpPr>
            <a:spLocks noGrp="1"/>
          </p:cNvSpPr>
          <p:nvPr>
            <p:ph type="sldNum" sz="quarter" idx="12"/>
          </p:nvPr>
        </p:nvSpPr>
        <p:spPr>
          <a:xfrm>
            <a:off x="6553200" y="6400800"/>
            <a:ext cx="2133600" cy="320675"/>
          </a:xfrm>
        </p:spPr>
        <p:txBody>
          <a:bodyPr/>
          <a:lstStyle/>
          <a:p>
            <a:fld id="{CFB04BB5-4AD0-4298-AD2E-6E12BF13CCFF}" type="slidenum">
              <a:rPr lang="en-US" sz="1400" smtClean="0">
                <a:solidFill>
                  <a:schemeClr val="tx1"/>
                </a:solidFill>
              </a:rPr>
              <a:pPr/>
              <a:t>24</a:t>
            </a:fld>
            <a:endParaRPr lang="en-US" sz="1400" dirty="0">
              <a:solidFill>
                <a:schemeClr val="tx1"/>
              </a:solidFill>
            </a:endParaRPr>
          </a:p>
        </p:txBody>
      </p:sp>
      <p:sp>
        <p:nvSpPr>
          <p:cNvPr id="7" name="Content Placeholder 2"/>
          <p:cNvSpPr>
            <a:spLocks noGrp="1"/>
          </p:cNvSpPr>
          <p:nvPr>
            <p:ph idx="1"/>
          </p:nvPr>
        </p:nvSpPr>
        <p:spPr>
          <a:xfrm>
            <a:off x="457200" y="1600200"/>
            <a:ext cx="8305800" cy="4525963"/>
          </a:xfrm>
        </p:spPr>
        <p:txBody>
          <a:bodyPr>
            <a:normAutofit/>
          </a:bodyPr>
          <a:lstStyle/>
          <a:p>
            <a:r>
              <a:rPr lang="en-US" dirty="0">
                <a:latin typeface="Calibri" pitchFamily="34" charset="0"/>
              </a:rPr>
              <a:t>Top-coated metallized PET also shows promise in applications for foil replacement and layer elimination in other high barrier structures, which use either a CPP or LDPE sealant</a:t>
            </a:r>
          </a:p>
          <a:p>
            <a:r>
              <a:rPr lang="en-US" dirty="0" err="1">
                <a:latin typeface="Calibri" pitchFamily="34" charset="0"/>
              </a:rPr>
              <a:t>Celplast</a:t>
            </a:r>
            <a:r>
              <a:rPr lang="en-US" dirty="0">
                <a:latin typeface="Calibri" pitchFamily="34" charset="0"/>
              </a:rPr>
              <a:t> is moving forward with the first commercial production line with this capability</a:t>
            </a:r>
          </a:p>
        </p:txBody>
      </p:sp>
    </p:spTree>
    <p:extLst>
      <p:ext uri="{BB962C8B-B14F-4D97-AF65-F5344CB8AC3E}">
        <p14:creationId xmlns:p14="http://schemas.microsoft.com/office/powerpoint/2010/main" val="2672771142"/>
      </p:ext>
    </p:extLst>
  </p:cSld>
  <p:clrMapOvr>
    <a:masterClrMapping/>
  </p:clrMapOvr>
  <p:transition advTm="38211"/>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a:spLocks noGrp="1"/>
          </p:cNvSpPr>
          <p:nvPr>
            <p:ph type="title"/>
          </p:nvPr>
        </p:nvSpPr>
        <p:spPr>
          <a:xfrm>
            <a:off x="457200" y="0"/>
            <a:ext cx="8229600" cy="1143000"/>
          </a:xfrm>
        </p:spPr>
        <p:txBody>
          <a:bodyPr>
            <a:normAutofit/>
          </a:bodyPr>
          <a:lstStyle/>
          <a:p>
            <a:pPr>
              <a:defRPr/>
            </a:pPr>
            <a:r>
              <a:rPr lang="en-US" sz="3200" b="1" dirty="0">
                <a:solidFill>
                  <a:srgbClr val="C00000"/>
                </a:solidFill>
                <a:latin typeface="Arial" pitchFamily="34" charset="0"/>
                <a:cs typeface="Arial" pitchFamily="34" charset="0"/>
              </a:rPr>
              <a:t>Special Thanks</a:t>
            </a:r>
          </a:p>
        </p:txBody>
      </p:sp>
      <p:sp>
        <p:nvSpPr>
          <p:cNvPr id="6" name="Content Placeholder 2"/>
          <p:cNvSpPr txBox="1">
            <a:spLocks/>
          </p:cNvSpPr>
          <p:nvPr/>
        </p:nvSpPr>
        <p:spPr>
          <a:xfrm>
            <a:off x="304800" y="1219200"/>
            <a:ext cx="8610600" cy="5181600"/>
          </a:xfrm>
          <a:prstGeom prst="rect">
            <a:avLst/>
          </a:prstGeom>
        </p:spPr>
        <p:txBody>
          <a:bodyPr vert="horz" lIns="91440" tIns="45720" rIns="91440" bIns="45720" rtlCol="0">
            <a:normAutofit/>
          </a:bodyPr>
          <a:lstStyle/>
          <a:p>
            <a:pPr marL="285750" indent="-285750">
              <a:lnSpc>
                <a:spcPct val="150000"/>
              </a:lnSpc>
              <a:spcBef>
                <a:spcPts val="1200"/>
              </a:spcBef>
              <a:buBlip>
                <a:blip r:embed="rId3"/>
              </a:buBlip>
            </a:pPr>
            <a:endParaRPr lang="en-US" sz="2000" dirty="0">
              <a:latin typeface="Cambria" pitchFamily="18" charset="0"/>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5" name="Straight Connector 4"/>
          <p:cNvCxnSpPr/>
          <p:nvPr/>
        </p:nvCxnSpPr>
        <p:spPr>
          <a:xfrm>
            <a:off x="533400" y="1143000"/>
            <a:ext cx="82296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9" name="Slide Number Placeholder 8"/>
          <p:cNvSpPr>
            <a:spLocks noGrp="1"/>
          </p:cNvSpPr>
          <p:nvPr>
            <p:ph type="sldNum" sz="quarter" idx="12"/>
          </p:nvPr>
        </p:nvSpPr>
        <p:spPr>
          <a:xfrm>
            <a:off x="6553200" y="6400800"/>
            <a:ext cx="2133600" cy="320675"/>
          </a:xfrm>
        </p:spPr>
        <p:txBody>
          <a:bodyPr/>
          <a:lstStyle/>
          <a:p>
            <a:fld id="{CFB04BB5-4AD0-4298-AD2E-6E12BF13CCFF}" type="slidenum">
              <a:rPr lang="en-US" sz="1400" smtClean="0">
                <a:solidFill>
                  <a:schemeClr val="tx1"/>
                </a:solidFill>
              </a:rPr>
              <a:pPr/>
              <a:t>25</a:t>
            </a:fld>
            <a:endParaRPr lang="en-US" sz="1400" dirty="0">
              <a:solidFill>
                <a:schemeClr val="tx1"/>
              </a:solidFill>
            </a:endParaRPr>
          </a:p>
        </p:txBody>
      </p:sp>
      <p:sp>
        <p:nvSpPr>
          <p:cNvPr id="7" name="Content Placeholder 2"/>
          <p:cNvSpPr>
            <a:spLocks noGrp="1"/>
          </p:cNvSpPr>
          <p:nvPr>
            <p:ph idx="1"/>
          </p:nvPr>
        </p:nvSpPr>
        <p:spPr>
          <a:xfrm>
            <a:off x="457200" y="1600200"/>
            <a:ext cx="8305800" cy="4525963"/>
          </a:xfrm>
        </p:spPr>
        <p:txBody>
          <a:bodyPr>
            <a:normAutofit/>
          </a:bodyPr>
          <a:lstStyle/>
          <a:p>
            <a:r>
              <a:rPr lang="en-US" dirty="0">
                <a:latin typeface="Calibri" pitchFamily="34" charset="0"/>
              </a:rPr>
              <a:t>To Nicholas Enders and the team at Henkel in Cary, NC for collecting much of the data for the retort section of this presentation</a:t>
            </a:r>
          </a:p>
          <a:p>
            <a:r>
              <a:rPr lang="en-US" dirty="0">
                <a:latin typeface="Calibri" pitchFamily="34" charset="0"/>
              </a:rPr>
              <a:t>To Dr. Klaus </a:t>
            </a:r>
            <a:r>
              <a:rPr lang="en-US" dirty="0" err="1">
                <a:latin typeface="Calibri" pitchFamily="34" charset="0"/>
              </a:rPr>
              <a:t>Noller</a:t>
            </a:r>
            <a:r>
              <a:rPr lang="en-US" dirty="0">
                <a:latin typeface="Calibri" pitchFamily="34" charset="0"/>
              </a:rPr>
              <a:t> and Norbert </a:t>
            </a:r>
            <a:r>
              <a:rPr lang="en-US" dirty="0" err="1">
                <a:latin typeface="Calibri" pitchFamily="34" charset="0"/>
              </a:rPr>
              <a:t>Rodler</a:t>
            </a:r>
            <a:r>
              <a:rPr lang="en-US" dirty="0">
                <a:latin typeface="Calibri" pitchFamily="34" charset="0"/>
              </a:rPr>
              <a:t> and the team at </a:t>
            </a:r>
            <a:r>
              <a:rPr lang="en-US" dirty="0" err="1">
                <a:latin typeface="Calibri" pitchFamily="34" charset="0"/>
              </a:rPr>
              <a:t>Fraunhofer</a:t>
            </a:r>
            <a:r>
              <a:rPr lang="en-US" dirty="0">
                <a:latin typeface="Calibri" pitchFamily="34" charset="0"/>
              </a:rPr>
              <a:t> IVV for collecting much of the data for the lamination section of this presentation</a:t>
            </a:r>
          </a:p>
        </p:txBody>
      </p:sp>
    </p:spTree>
  </p:cSld>
  <p:clrMapOvr>
    <a:masterClrMapping/>
  </p:clrMapOvr>
  <p:transition advTm="31623"/>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a:spLocks noGrp="1"/>
          </p:cNvSpPr>
          <p:nvPr>
            <p:ph type="title"/>
          </p:nvPr>
        </p:nvSpPr>
        <p:spPr>
          <a:xfrm>
            <a:off x="457200" y="0"/>
            <a:ext cx="8229600" cy="1143000"/>
          </a:xfrm>
        </p:spPr>
        <p:txBody>
          <a:bodyPr>
            <a:normAutofit/>
          </a:bodyPr>
          <a:lstStyle/>
          <a:p>
            <a:pPr>
              <a:defRPr/>
            </a:pPr>
            <a:r>
              <a:rPr lang="en-US" sz="3200" b="1" dirty="0">
                <a:solidFill>
                  <a:srgbClr val="C00000"/>
                </a:solidFill>
                <a:latin typeface="Arial" pitchFamily="34" charset="0"/>
                <a:cs typeface="Arial" pitchFamily="34" charset="0"/>
              </a:rPr>
              <a:t>Further Information</a:t>
            </a:r>
          </a:p>
        </p:txBody>
      </p:sp>
      <p:sp>
        <p:nvSpPr>
          <p:cNvPr id="6" name="Content Placeholder 2"/>
          <p:cNvSpPr txBox="1">
            <a:spLocks/>
          </p:cNvSpPr>
          <p:nvPr/>
        </p:nvSpPr>
        <p:spPr>
          <a:xfrm>
            <a:off x="304800" y="1219200"/>
            <a:ext cx="8610600" cy="5181600"/>
          </a:xfrm>
          <a:prstGeom prst="rect">
            <a:avLst/>
          </a:prstGeom>
        </p:spPr>
        <p:txBody>
          <a:bodyPr vert="horz" lIns="91440" tIns="45720" rIns="91440" bIns="45720" rtlCol="0">
            <a:normAutofit/>
          </a:bodyPr>
          <a:lstStyle/>
          <a:p>
            <a:pPr marL="285750" indent="-285750">
              <a:lnSpc>
                <a:spcPct val="150000"/>
              </a:lnSpc>
              <a:spcBef>
                <a:spcPts val="1200"/>
              </a:spcBef>
              <a:buBlip>
                <a:blip r:embed="rId3"/>
              </a:buBlip>
            </a:pPr>
            <a:endParaRPr lang="en-US" sz="2000" dirty="0">
              <a:latin typeface="Cambria" pitchFamily="18" charset="0"/>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5" name="Straight Connector 4"/>
          <p:cNvCxnSpPr/>
          <p:nvPr/>
        </p:nvCxnSpPr>
        <p:spPr>
          <a:xfrm>
            <a:off x="533400" y="1143000"/>
            <a:ext cx="82296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9" name="Slide Number Placeholder 8"/>
          <p:cNvSpPr>
            <a:spLocks noGrp="1"/>
          </p:cNvSpPr>
          <p:nvPr>
            <p:ph type="sldNum" sz="quarter" idx="12"/>
          </p:nvPr>
        </p:nvSpPr>
        <p:spPr>
          <a:xfrm>
            <a:off x="6553200" y="6400800"/>
            <a:ext cx="2133600" cy="320675"/>
          </a:xfrm>
        </p:spPr>
        <p:txBody>
          <a:bodyPr/>
          <a:lstStyle/>
          <a:p>
            <a:fld id="{CFB04BB5-4AD0-4298-AD2E-6E12BF13CCFF}" type="slidenum">
              <a:rPr lang="en-US" sz="1400" smtClean="0">
                <a:solidFill>
                  <a:schemeClr val="tx1"/>
                </a:solidFill>
              </a:rPr>
              <a:pPr/>
              <a:t>26</a:t>
            </a:fld>
            <a:endParaRPr lang="en-US" sz="1400" dirty="0">
              <a:solidFill>
                <a:schemeClr val="tx1"/>
              </a:solidFill>
            </a:endParaRPr>
          </a:p>
        </p:txBody>
      </p:sp>
      <p:sp>
        <p:nvSpPr>
          <p:cNvPr id="7" name="Content Placeholder 2"/>
          <p:cNvSpPr>
            <a:spLocks noGrp="1"/>
          </p:cNvSpPr>
          <p:nvPr>
            <p:ph idx="1"/>
          </p:nvPr>
        </p:nvSpPr>
        <p:spPr>
          <a:xfrm>
            <a:off x="457200" y="1371600"/>
            <a:ext cx="8305800" cy="4754563"/>
          </a:xfrm>
        </p:spPr>
        <p:txBody>
          <a:bodyPr>
            <a:normAutofit fontScale="92500" lnSpcReduction="10000"/>
          </a:bodyPr>
          <a:lstStyle/>
          <a:p>
            <a:pPr>
              <a:spcAft>
                <a:spcPts val="600"/>
              </a:spcAft>
            </a:pPr>
            <a:r>
              <a:rPr lang="en-US" dirty="0" err="1">
                <a:latin typeface="Calibri" pitchFamily="34" charset="0"/>
              </a:rPr>
              <a:t>Celplast</a:t>
            </a:r>
            <a:r>
              <a:rPr lang="en-US" dirty="0">
                <a:latin typeface="Calibri" pitchFamily="34" charset="0"/>
              </a:rPr>
              <a:t> is the first licensee of the </a:t>
            </a:r>
            <a:r>
              <a:rPr lang="en-US" dirty="0" err="1">
                <a:latin typeface="Calibri" pitchFamily="34" charset="0"/>
              </a:rPr>
              <a:t>Metacoat</a:t>
            </a:r>
            <a:r>
              <a:rPr lang="en-US" dirty="0">
                <a:latin typeface="Calibri" pitchFamily="34" charset="0"/>
              </a:rPr>
              <a:t>® inline top-coating process in the industry</a:t>
            </a:r>
          </a:p>
          <a:p>
            <a:pPr>
              <a:spcAft>
                <a:spcPts val="600"/>
              </a:spcAft>
            </a:pPr>
            <a:r>
              <a:rPr lang="en-US" dirty="0">
                <a:latin typeface="Calibri" pitchFamily="34" charset="0"/>
              </a:rPr>
              <a:t>For more information on the </a:t>
            </a:r>
            <a:r>
              <a:rPr lang="en-US" dirty="0" err="1">
                <a:latin typeface="Calibri" pitchFamily="34" charset="0"/>
              </a:rPr>
              <a:t>Metacoat</a:t>
            </a:r>
            <a:r>
              <a:rPr lang="en-US" dirty="0">
                <a:latin typeface="Calibri" pitchFamily="34" charset="0"/>
              </a:rPr>
              <a:t>® process, please visit Metallized Surface Technologies (MST) at </a:t>
            </a:r>
            <a:r>
              <a:rPr lang="en-US" b="1" dirty="0">
                <a:solidFill>
                  <a:srgbClr val="C00000"/>
                </a:solidFill>
                <a:latin typeface="Calibri" pitchFamily="34" charset="0"/>
              </a:rPr>
              <a:t>Booth #23 </a:t>
            </a:r>
            <a:r>
              <a:rPr lang="en-US" dirty="0">
                <a:latin typeface="Calibri" pitchFamily="34" charset="0"/>
              </a:rPr>
              <a:t>at the table top reception</a:t>
            </a:r>
          </a:p>
          <a:p>
            <a:r>
              <a:rPr lang="en-US" dirty="0"/>
              <a:t>Contact information:</a:t>
            </a:r>
            <a:endParaRPr lang="en-CA" dirty="0"/>
          </a:p>
          <a:p>
            <a:pPr marL="457200" lvl="1" indent="0">
              <a:buNone/>
            </a:pPr>
            <a:r>
              <a:rPr lang="en-US" dirty="0"/>
              <a:t>Office – 416-644-3507</a:t>
            </a:r>
            <a:endParaRPr lang="en-CA" dirty="0"/>
          </a:p>
          <a:p>
            <a:pPr marL="457200" lvl="1" indent="0">
              <a:buNone/>
            </a:pPr>
            <a:r>
              <a:rPr lang="en-US" dirty="0"/>
              <a:t>Cell – 416-918-8790</a:t>
            </a:r>
            <a:endParaRPr lang="en-CA" dirty="0"/>
          </a:p>
          <a:p>
            <a:pPr marL="457200" lvl="1" indent="0">
              <a:buNone/>
            </a:pPr>
            <a:r>
              <a:rPr lang="en-US" dirty="0"/>
              <a:t>E-mail - </a:t>
            </a:r>
            <a:r>
              <a:rPr lang="en-US" u="sng" dirty="0">
                <a:hlinkClick r:id="rId4"/>
              </a:rPr>
              <a:t>dante@celplast.com</a:t>
            </a:r>
            <a:endParaRPr lang="en-CA" dirty="0"/>
          </a:p>
          <a:p>
            <a:pPr marL="457200" lvl="1" indent="0">
              <a:buNone/>
            </a:pPr>
            <a:r>
              <a:rPr lang="en-US" dirty="0"/>
              <a:t>Website – www.celplast.com</a:t>
            </a:r>
            <a:endParaRPr lang="en-CA" dirty="0"/>
          </a:p>
          <a:p>
            <a:endParaRPr lang="en-US" dirty="0">
              <a:latin typeface="Calibri" pitchFamily="34" charset="0"/>
            </a:endParaRPr>
          </a:p>
        </p:txBody>
      </p:sp>
    </p:spTree>
    <p:extLst>
      <p:ext uri="{BB962C8B-B14F-4D97-AF65-F5344CB8AC3E}">
        <p14:creationId xmlns:p14="http://schemas.microsoft.com/office/powerpoint/2010/main" val="872673332"/>
      </p:ext>
    </p:extLst>
  </p:cSld>
  <p:clrMapOvr>
    <a:masterClrMapping/>
  </p:clrMapOvr>
  <p:transition advTm="36962"/>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15000"/>
          </a:xfrm>
          <a:ln>
            <a:solidFill>
              <a:srgbClr val="C00000"/>
            </a:solidFill>
          </a:ln>
        </p:spPr>
        <p:txBody>
          <a:bodyPr>
            <a:normAutofit/>
          </a:bodyPr>
          <a:lstStyle/>
          <a:p>
            <a:r>
              <a:rPr lang="en-CA" sz="4000" b="1" dirty="0">
                <a:solidFill>
                  <a:srgbClr val="C00000"/>
                </a:solidFill>
                <a:latin typeface="Cambria" pitchFamily="18" charset="0"/>
              </a:rPr>
              <a:t>Introduction</a:t>
            </a:r>
          </a:p>
        </p:txBody>
      </p:sp>
      <p:sp>
        <p:nvSpPr>
          <p:cNvPr id="5" name="Slide Number Placeholder 4"/>
          <p:cNvSpPr>
            <a:spLocks noGrp="1"/>
          </p:cNvSpPr>
          <p:nvPr>
            <p:ph type="sldNum" sz="quarter" idx="12"/>
          </p:nvPr>
        </p:nvSpPr>
        <p:spPr>
          <a:xfrm>
            <a:off x="6553200" y="6356350"/>
            <a:ext cx="381000" cy="365125"/>
          </a:xfrm>
        </p:spPr>
        <p:txBody>
          <a:bodyPr/>
          <a:lstStyle/>
          <a:p>
            <a:fld id="{CFB04BB5-4AD0-4298-AD2E-6E12BF13CCFF}" type="slidenum">
              <a:rPr lang="en-US" sz="1400" smtClean="0">
                <a:solidFill>
                  <a:schemeClr val="tx1"/>
                </a:solidFill>
              </a:rPr>
              <a:pPr/>
              <a:t>3</a:t>
            </a:fld>
            <a:endParaRPr lang="en-US" sz="1400" dirty="0">
              <a:solidFill>
                <a:schemeClr val="tx1"/>
              </a:solidFill>
            </a:endParaRPr>
          </a:p>
        </p:txBody>
      </p:sp>
    </p:spTree>
    <p:extLst>
      <p:ext uri="{BB962C8B-B14F-4D97-AF65-F5344CB8AC3E}">
        <p14:creationId xmlns:p14="http://schemas.microsoft.com/office/powerpoint/2010/main" val="1254617609"/>
      </p:ext>
    </p:extLst>
  </p:cSld>
  <p:clrMapOvr>
    <a:masterClrMapping/>
  </p:clrMapOvr>
  <p:transition advTm="1244"/>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a:spLocks noGrp="1"/>
          </p:cNvSpPr>
          <p:nvPr>
            <p:ph type="title"/>
          </p:nvPr>
        </p:nvSpPr>
        <p:spPr>
          <a:xfrm>
            <a:off x="457200" y="228600"/>
            <a:ext cx="8229600" cy="914400"/>
          </a:xfrm>
        </p:spPr>
        <p:txBody>
          <a:bodyPr>
            <a:normAutofit/>
          </a:bodyPr>
          <a:lstStyle/>
          <a:p>
            <a:pPr>
              <a:defRPr/>
            </a:pPr>
            <a:r>
              <a:rPr lang="en-US" sz="3200" b="1" dirty="0">
                <a:solidFill>
                  <a:srgbClr val="C00000"/>
                </a:solidFill>
                <a:latin typeface="Arial" pitchFamily="34" charset="0"/>
                <a:cs typeface="Arial" pitchFamily="34" charset="0"/>
              </a:rPr>
              <a:t>The In-line Vacuum Coating Process</a:t>
            </a:r>
          </a:p>
        </p:txBody>
      </p:sp>
      <p:sp>
        <p:nvSpPr>
          <p:cNvPr id="6" name="Content Placeholder 2"/>
          <p:cNvSpPr txBox="1">
            <a:spLocks/>
          </p:cNvSpPr>
          <p:nvPr/>
        </p:nvSpPr>
        <p:spPr>
          <a:xfrm>
            <a:off x="762000" y="4876799"/>
            <a:ext cx="8229600" cy="609600"/>
          </a:xfrm>
          <a:prstGeom prst="rect">
            <a:avLst/>
          </a:prstGeom>
        </p:spPr>
        <p:txBody>
          <a:bodyPr vert="horz" lIns="91440" tIns="45720" rIns="91440" bIns="45720" rtlCol="0">
            <a:normAutofit fontScale="92500" lnSpcReduction="20000"/>
          </a:bodyPr>
          <a:lstStyle/>
          <a:p>
            <a:pPr>
              <a:lnSpc>
                <a:spcPct val="150000"/>
              </a:lnSpc>
              <a:buBlip>
                <a:blip r:embed="rId3"/>
              </a:buBlip>
            </a:pPr>
            <a:r>
              <a:rPr lang="en-CA" sz="2400" dirty="0">
                <a:latin typeface="Cambria" pitchFamily="18" charset="0"/>
              </a:rPr>
              <a:t> </a:t>
            </a:r>
            <a:r>
              <a:rPr lang="en-CA" sz="2800" dirty="0">
                <a:latin typeface="Cambria" pitchFamily="18" charset="0"/>
              </a:rPr>
              <a:t>Won 2010 AIMCAL Technology of the Year Award</a:t>
            </a:r>
            <a:endParaRPr lang="en-CA" sz="2400" dirty="0">
              <a:latin typeface="Cambria" pitchFamily="18" charset="0"/>
            </a:endParaRPr>
          </a:p>
        </p:txBody>
      </p:sp>
      <p:cxnSp>
        <p:nvCxnSpPr>
          <p:cNvPr id="5" name="Straight Connector 4"/>
          <p:cNvCxnSpPr/>
          <p:nvPr/>
        </p:nvCxnSpPr>
        <p:spPr>
          <a:xfrm>
            <a:off x="533400" y="1143000"/>
            <a:ext cx="82296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9" name="Slide Number Placeholder 8"/>
          <p:cNvSpPr>
            <a:spLocks noGrp="1"/>
          </p:cNvSpPr>
          <p:nvPr>
            <p:ph type="sldNum" sz="quarter" idx="12"/>
          </p:nvPr>
        </p:nvSpPr>
        <p:spPr>
          <a:xfrm>
            <a:off x="6629400" y="6324600"/>
            <a:ext cx="2133600" cy="365125"/>
          </a:xfrm>
        </p:spPr>
        <p:txBody>
          <a:bodyPr/>
          <a:lstStyle/>
          <a:p>
            <a:fld id="{CFB04BB5-4AD0-4298-AD2E-6E12BF13CCFF}" type="slidenum">
              <a:rPr lang="en-US" sz="1400" smtClean="0">
                <a:solidFill>
                  <a:schemeClr val="tx1"/>
                </a:solidFill>
              </a:rPr>
              <a:pPr/>
              <a:t>4</a:t>
            </a:fld>
            <a:endParaRPr lang="en-US" sz="1400" dirty="0">
              <a:solidFill>
                <a:schemeClr val="tx1"/>
              </a:solidFill>
            </a:endParaRPr>
          </a:p>
        </p:txBody>
      </p:sp>
      <p:pic>
        <p:nvPicPr>
          <p:cNvPr id="3" name="Picture 2"/>
          <p:cNvPicPr>
            <a:picLocks noChangeAspect="1"/>
          </p:cNvPicPr>
          <p:nvPr/>
        </p:nvPicPr>
        <p:blipFill>
          <a:blip r:embed="rId4"/>
          <a:stretch>
            <a:fillRect/>
          </a:stretch>
        </p:blipFill>
        <p:spPr>
          <a:xfrm>
            <a:off x="76200" y="2109787"/>
            <a:ext cx="8950332" cy="2767011"/>
          </a:xfrm>
          <a:prstGeom prst="rect">
            <a:avLst/>
          </a:prstGeom>
        </p:spPr>
      </p:pic>
    </p:spTree>
  </p:cSld>
  <p:clrMapOvr>
    <a:masterClrMapping/>
  </p:clrMapOvr>
  <p:transition advTm="54808"/>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1066800" y="2709715"/>
            <a:ext cx="6818449" cy="3614885"/>
          </a:xfrm>
          <a:prstGeom prst="rect">
            <a:avLst/>
          </a:prstGeom>
        </p:spPr>
      </p:pic>
      <p:sp>
        <p:nvSpPr>
          <p:cNvPr id="4" name="Title 6"/>
          <p:cNvSpPr>
            <a:spLocks noGrp="1"/>
          </p:cNvSpPr>
          <p:nvPr>
            <p:ph type="title"/>
          </p:nvPr>
        </p:nvSpPr>
        <p:spPr>
          <a:xfrm>
            <a:off x="457200" y="304800"/>
            <a:ext cx="8229600" cy="838200"/>
          </a:xfrm>
        </p:spPr>
        <p:txBody>
          <a:bodyPr>
            <a:normAutofit/>
          </a:bodyPr>
          <a:lstStyle/>
          <a:p>
            <a:pPr>
              <a:defRPr/>
            </a:pPr>
            <a:r>
              <a:rPr lang="en-US" sz="3200" b="1" dirty="0">
                <a:solidFill>
                  <a:srgbClr val="C00000"/>
                </a:solidFill>
                <a:latin typeface="Arial" pitchFamily="34" charset="0"/>
                <a:cs typeface="Arial" pitchFamily="34" charset="0"/>
              </a:rPr>
              <a:t>Flat Sheet Barrier Properties</a:t>
            </a:r>
          </a:p>
        </p:txBody>
      </p:sp>
      <p:sp>
        <p:nvSpPr>
          <p:cNvPr id="6" name="Content Placeholder 2"/>
          <p:cNvSpPr txBox="1">
            <a:spLocks/>
          </p:cNvSpPr>
          <p:nvPr/>
        </p:nvSpPr>
        <p:spPr>
          <a:xfrm>
            <a:off x="533400" y="1295400"/>
            <a:ext cx="8458200" cy="4648200"/>
          </a:xfrm>
          <a:prstGeom prst="rect">
            <a:avLst/>
          </a:prstGeom>
        </p:spPr>
        <p:txBody>
          <a:bodyPr vert="horz" lIns="91440" tIns="45720" rIns="91440" bIns="45720" rtlCol="0">
            <a:normAutofit/>
          </a:bodyPr>
          <a:lstStyle/>
          <a:p>
            <a:pPr>
              <a:buBlip>
                <a:blip r:embed="rId4"/>
              </a:buBlip>
            </a:pPr>
            <a:r>
              <a:rPr lang="en-CA" sz="2400" dirty="0">
                <a:latin typeface="Cambria" pitchFamily="18" charset="0"/>
              </a:rPr>
              <a:t> </a:t>
            </a:r>
            <a:r>
              <a:rPr lang="en-CA" sz="2800" dirty="0">
                <a:latin typeface="Cambria" pitchFamily="18" charset="0"/>
              </a:rPr>
              <a:t>By applying the top-coating immediately after metallizing, before the metal surface touched another roll, barrier properties are significantly improved</a:t>
            </a:r>
            <a:endParaRPr lang="en-CA" sz="2400" dirty="0">
              <a:latin typeface="Cambria" pitchFamily="18" charset="0"/>
            </a:endParaRPr>
          </a:p>
        </p:txBody>
      </p:sp>
      <p:cxnSp>
        <p:nvCxnSpPr>
          <p:cNvPr id="5" name="Straight Connector 4"/>
          <p:cNvCxnSpPr/>
          <p:nvPr/>
        </p:nvCxnSpPr>
        <p:spPr>
          <a:xfrm>
            <a:off x="533400" y="1143000"/>
            <a:ext cx="82296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9" name="Slide Number Placeholder 8"/>
          <p:cNvSpPr>
            <a:spLocks noGrp="1"/>
          </p:cNvSpPr>
          <p:nvPr>
            <p:ph type="sldNum" sz="quarter" idx="12"/>
          </p:nvPr>
        </p:nvSpPr>
        <p:spPr>
          <a:xfrm>
            <a:off x="6629400" y="6324600"/>
            <a:ext cx="2133600" cy="365125"/>
          </a:xfrm>
        </p:spPr>
        <p:txBody>
          <a:bodyPr/>
          <a:lstStyle/>
          <a:p>
            <a:fld id="{CFB04BB5-4AD0-4298-AD2E-6E12BF13CCFF}" type="slidenum">
              <a:rPr lang="en-US" sz="1400" smtClean="0">
                <a:solidFill>
                  <a:schemeClr val="tx1"/>
                </a:solidFill>
              </a:rPr>
              <a:pPr/>
              <a:t>5</a:t>
            </a:fld>
            <a:endParaRPr lang="en-US" sz="1400" dirty="0">
              <a:solidFill>
                <a:schemeClr val="tx1"/>
              </a:solidFill>
            </a:endParaRPr>
          </a:p>
        </p:txBody>
      </p:sp>
    </p:spTree>
    <p:extLst>
      <p:ext uri="{BB962C8B-B14F-4D97-AF65-F5344CB8AC3E}">
        <p14:creationId xmlns:p14="http://schemas.microsoft.com/office/powerpoint/2010/main" val="1689659555"/>
      </p:ext>
    </p:extLst>
  </p:cSld>
  <p:clrMapOvr>
    <a:masterClrMapping/>
  </p:clrMapOvr>
  <p:transition advTm="61726"/>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a:spLocks noGrp="1"/>
          </p:cNvSpPr>
          <p:nvPr>
            <p:ph type="title"/>
          </p:nvPr>
        </p:nvSpPr>
        <p:spPr>
          <a:xfrm>
            <a:off x="457200" y="228600"/>
            <a:ext cx="8229600" cy="914400"/>
          </a:xfrm>
        </p:spPr>
        <p:txBody>
          <a:bodyPr>
            <a:normAutofit/>
          </a:bodyPr>
          <a:lstStyle/>
          <a:p>
            <a:pPr>
              <a:defRPr/>
            </a:pPr>
            <a:r>
              <a:rPr lang="en-US" sz="3200" b="1" dirty="0">
                <a:solidFill>
                  <a:srgbClr val="C00000"/>
                </a:solidFill>
                <a:latin typeface="Arial" pitchFamily="34" charset="0"/>
                <a:cs typeface="Arial" pitchFamily="34" charset="0"/>
              </a:rPr>
              <a:t>Market Needs</a:t>
            </a:r>
          </a:p>
        </p:txBody>
      </p:sp>
      <p:sp>
        <p:nvSpPr>
          <p:cNvPr id="6" name="Content Placeholder 2"/>
          <p:cNvSpPr txBox="1">
            <a:spLocks/>
          </p:cNvSpPr>
          <p:nvPr/>
        </p:nvSpPr>
        <p:spPr>
          <a:xfrm>
            <a:off x="457200" y="1524000"/>
            <a:ext cx="8229600" cy="4343400"/>
          </a:xfrm>
          <a:prstGeom prst="rect">
            <a:avLst/>
          </a:prstGeom>
        </p:spPr>
        <p:txBody>
          <a:bodyPr vert="horz" lIns="91440" tIns="45720" rIns="91440" bIns="45720" rtlCol="0">
            <a:normAutofit lnSpcReduction="10000"/>
          </a:bodyPr>
          <a:lstStyle/>
          <a:p>
            <a:pPr>
              <a:lnSpc>
                <a:spcPct val="150000"/>
              </a:lnSpc>
              <a:buBlip>
                <a:blip r:embed="rId3"/>
              </a:buBlip>
            </a:pPr>
            <a:r>
              <a:rPr lang="en-CA" sz="2400" dirty="0"/>
              <a:t> Several potential markets for these high barrier films were identified, including flexible packaging</a:t>
            </a:r>
          </a:p>
          <a:p>
            <a:pPr>
              <a:lnSpc>
                <a:spcPct val="150000"/>
              </a:lnSpc>
              <a:buBlip>
                <a:blip r:embed="rId3"/>
              </a:buBlip>
            </a:pPr>
            <a:r>
              <a:rPr lang="en-CA" sz="2400" dirty="0"/>
              <a:t> Starting in 2011, </a:t>
            </a:r>
            <a:r>
              <a:rPr lang="en-CA" sz="2400" dirty="0" err="1"/>
              <a:t>Celplast</a:t>
            </a:r>
            <a:r>
              <a:rPr lang="en-CA" sz="2400" dirty="0"/>
              <a:t> began to partner with converters and brand owners to develop new packaging structures &amp; applications</a:t>
            </a:r>
          </a:p>
          <a:p>
            <a:pPr>
              <a:lnSpc>
                <a:spcPct val="150000"/>
              </a:lnSpc>
              <a:buBlip>
                <a:blip r:embed="rId3"/>
              </a:buBlip>
            </a:pPr>
            <a:r>
              <a:rPr kumimoji="0" lang="en-CA" sz="2400" b="0" i="0" u="none" strike="noStrike" kern="1200" cap="none" spc="0" normalizeH="0" baseline="0" noProof="0" dirty="0">
                <a:ln>
                  <a:noFill/>
                </a:ln>
                <a:solidFill>
                  <a:schemeClr val="tx1"/>
                </a:solidFill>
                <a:effectLst/>
                <a:uLnTx/>
                <a:uFillTx/>
                <a:latin typeface="+mn-lt"/>
                <a:ea typeface="+mn-ea"/>
                <a:cs typeface="+mn-cs"/>
              </a:rPr>
              <a:t> One question kept</a:t>
            </a:r>
            <a:r>
              <a:rPr kumimoji="0" lang="en-CA" sz="2400" b="0" i="0" u="none" strike="noStrike" kern="1200" cap="none" spc="0" normalizeH="0" noProof="0" dirty="0">
                <a:ln>
                  <a:noFill/>
                </a:ln>
                <a:solidFill>
                  <a:schemeClr val="tx1"/>
                </a:solidFill>
                <a:effectLst/>
                <a:uLnTx/>
                <a:uFillTx/>
                <a:latin typeface="+mn-lt"/>
                <a:ea typeface="+mn-ea"/>
                <a:cs typeface="+mn-cs"/>
              </a:rPr>
              <a:t> coming up:  how does this top-coated metallized film perform in downstream converting equipment and finished package applications?</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5" name="Straight Connector 4"/>
          <p:cNvCxnSpPr/>
          <p:nvPr/>
        </p:nvCxnSpPr>
        <p:spPr>
          <a:xfrm>
            <a:off x="533400" y="1143000"/>
            <a:ext cx="82296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9" name="Slide Number Placeholder 8"/>
          <p:cNvSpPr>
            <a:spLocks noGrp="1"/>
          </p:cNvSpPr>
          <p:nvPr>
            <p:ph type="sldNum" sz="quarter" idx="12"/>
          </p:nvPr>
        </p:nvSpPr>
        <p:spPr>
          <a:xfrm>
            <a:off x="6629400" y="6324600"/>
            <a:ext cx="2133600" cy="365125"/>
          </a:xfrm>
        </p:spPr>
        <p:txBody>
          <a:bodyPr/>
          <a:lstStyle/>
          <a:p>
            <a:fld id="{CFB04BB5-4AD0-4298-AD2E-6E12BF13CCFF}" type="slidenum">
              <a:rPr lang="en-US" sz="1400" smtClean="0">
                <a:solidFill>
                  <a:schemeClr val="tx1"/>
                </a:solidFill>
              </a:rPr>
              <a:pPr/>
              <a:t>6</a:t>
            </a:fld>
            <a:endParaRPr lang="en-US" sz="1400" dirty="0">
              <a:solidFill>
                <a:schemeClr val="tx1"/>
              </a:solidFill>
            </a:endParaRPr>
          </a:p>
        </p:txBody>
      </p:sp>
    </p:spTree>
  </p:cSld>
  <p:clrMapOvr>
    <a:masterClrMapping/>
  </p:clrMapOvr>
  <p:transition advTm="31794"/>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a:spLocks noGrp="1"/>
          </p:cNvSpPr>
          <p:nvPr>
            <p:ph type="title"/>
          </p:nvPr>
        </p:nvSpPr>
        <p:spPr>
          <a:xfrm>
            <a:off x="457200" y="228600"/>
            <a:ext cx="8229600" cy="914400"/>
          </a:xfrm>
        </p:spPr>
        <p:txBody>
          <a:bodyPr>
            <a:normAutofit/>
          </a:bodyPr>
          <a:lstStyle/>
          <a:p>
            <a:pPr>
              <a:defRPr/>
            </a:pPr>
            <a:r>
              <a:rPr lang="en-US" sz="3200" b="1" dirty="0">
                <a:solidFill>
                  <a:srgbClr val="C00000"/>
                </a:solidFill>
                <a:latin typeface="Arial" pitchFamily="34" charset="0"/>
                <a:cs typeface="Arial" pitchFamily="34" charset="0"/>
              </a:rPr>
              <a:t>Market Needs</a:t>
            </a:r>
          </a:p>
        </p:txBody>
      </p:sp>
      <p:sp>
        <p:nvSpPr>
          <p:cNvPr id="6" name="Content Placeholder 2"/>
          <p:cNvSpPr txBox="1">
            <a:spLocks/>
          </p:cNvSpPr>
          <p:nvPr/>
        </p:nvSpPr>
        <p:spPr>
          <a:xfrm>
            <a:off x="457200" y="1371600"/>
            <a:ext cx="8458200" cy="4267200"/>
          </a:xfrm>
          <a:prstGeom prst="rect">
            <a:avLst/>
          </a:prstGeom>
        </p:spPr>
        <p:txBody>
          <a:bodyPr vert="horz" lIns="91440" tIns="45720" rIns="91440" bIns="45720" rtlCol="0">
            <a:normAutofit/>
          </a:bodyPr>
          <a:lstStyle/>
          <a:p>
            <a:pPr>
              <a:buBlip>
                <a:blip r:embed="rId3"/>
              </a:buBlip>
            </a:pPr>
            <a:r>
              <a:rPr lang="en-CA" sz="2400" dirty="0"/>
              <a:t> In 2013, </a:t>
            </a:r>
            <a:r>
              <a:rPr lang="en-CA" sz="2400" dirty="0" err="1"/>
              <a:t>Celplast</a:t>
            </a:r>
            <a:r>
              <a:rPr lang="en-CA" sz="2400" dirty="0"/>
              <a:t> partnered with Dow to study barrier in different adhesive laminations, both before &amp; after </a:t>
            </a:r>
            <a:r>
              <a:rPr lang="en-CA" sz="2400" dirty="0" err="1"/>
              <a:t>Gelbo</a:t>
            </a:r>
            <a:r>
              <a:rPr lang="en-CA" sz="2400" dirty="0"/>
              <a:t> flexing</a:t>
            </a:r>
          </a:p>
          <a:p>
            <a:pPr>
              <a:buBlip>
                <a:blip r:embed="rId3"/>
              </a:buBlip>
            </a:pPr>
            <a:endParaRPr lang="en-CA" sz="2400" dirty="0"/>
          </a:p>
          <a:p>
            <a:pPr>
              <a:buBlip>
                <a:blip r:embed="rId3"/>
              </a:buBlip>
            </a:pPr>
            <a:r>
              <a:rPr kumimoji="0" lang="en-CA" sz="2400" b="0" i="0" u="none" strike="noStrike" kern="1200" cap="none" spc="0" normalizeH="0" baseline="0" noProof="0" dirty="0">
                <a:ln>
                  <a:noFill/>
                </a:ln>
                <a:solidFill>
                  <a:schemeClr val="tx1"/>
                </a:solidFill>
                <a:effectLst/>
                <a:uLnTx/>
                <a:uFillTx/>
                <a:latin typeface="+mn-lt"/>
                <a:ea typeface="+mn-ea"/>
                <a:cs typeface="+mn-cs"/>
              </a:rPr>
              <a:t> I</a:t>
            </a:r>
            <a:r>
              <a:rPr kumimoji="0" lang="en-CA" sz="2400" b="0" i="0" u="none" strike="noStrike" kern="1200" cap="none" spc="0" normalizeH="0" noProof="0" dirty="0">
                <a:ln>
                  <a:noFill/>
                </a:ln>
                <a:solidFill>
                  <a:schemeClr val="tx1"/>
                </a:solidFill>
                <a:effectLst/>
                <a:uLnTx/>
                <a:uFillTx/>
                <a:latin typeface="+mn-lt"/>
                <a:ea typeface="+mn-ea"/>
                <a:cs typeface="+mn-cs"/>
              </a:rPr>
              <a:t>n 3-ply PET/met PET/LDPE with solvent-based laminations, lamination with </a:t>
            </a:r>
            <a:r>
              <a:rPr lang="en-CA" sz="2400" dirty="0"/>
              <a:t>top-coated metallized film had much better OTR in flat sheet and after </a:t>
            </a:r>
            <a:r>
              <a:rPr lang="en-CA" sz="2400" dirty="0" err="1"/>
              <a:t>Gelbo</a:t>
            </a:r>
            <a:r>
              <a:rPr lang="en-CA" sz="2400" dirty="0"/>
              <a:t>-flexing, no change in WVTR</a:t>
            </a:r>
          </a:p>
          <a:p>
            <a:pPr>
              <a:buBlip>
                <a:blip r:embed="rId3"/>
              </a:buBlip>
            </a:pPr>
            <a:endParaRPr lang="en-CA" sz="2400" dirty="0"/>
          </a:p>
          <a:p>
            <a:pPr>
              <a:buBlip>
                <a:blip r:embed="rId3"/>
              </a:buBlip>
            </a:pPr>
            <a:r>
              <a:rPr lang="en-CA" sz="2400" dirty="0"/>
              <a:t> In 3-ply PET/met PET/LDPE with </a:t>
            </a:r>
            <a:r>
              <a:rPr lang="en-CA" sz="2400" dirty="0" err="1"/>
              <a:t>solventless</a:t>
            </a:r>
            <a:r>
              <a:rPr lang="en-CA" sz="2400" dirty="0"/>
              <a:t> &amp; water-based laminations, found that both OTR &amp; WVTR were greatly improved over HB met PET, both in flat sheet and after </a:t>
            </a:r>
            <a:r>
              <a:rPr lang="en-CA" sz="2400" dirty="0" err="1"/>
              <a:t>Gelbo</a:t>
            </a:r>
            <a:r>
              <a:rPr lang="en-CA" sz="2400" dirty="0"/>
              <a:t> flexing</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5" name="Straight Connector 4"/>
          <p:cNvCxnSpPr/>
          <p:nvPr/>
        </p:nvCxnSpPr>
        <p:spPr>
          <a:xfrm>
            <a:off x="533400" y="1143000"/>
            <a:ext cx="82296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9" name="Slide Number Placeholder 8"/>
          <p:cNvSpPr>
            <a:spLocks noGrp="1"/>
          </p:cNvSpPr>
          <p:nvPr>
            <p:ph type="sldNum" sz="quarter" idx="12"/>
          </p:nvPr>
        </p:nvSpPr>
        <p:spPr>
          <a:xfrm>
            <a:off x="6629400" y="6324600"/>
            <a:ext cx="2133600" cy="365125"/>
          </a:xfrm>
        </p:spPr>
        <p:txBody>
          <a:bodyPr/>
          <a:lstStyle/>
          <a:p>
            <a:fld id="{CFB04BB5-4AD0-4298-AD2E-6E12BF13CCFF}" type="slidenum">
              <a:rPr lang="en-US" sz="1400" smtClean="0">
                <a:solidFill>
                  <a:schemeClr val="tx1"/>
                </a:solidFill>
              </a:rPr>
              <a:pPr/>
              <a:t>7</a:t>
            </a:fld>
            <a:endParaRPr lang="en-US" sz="1400" dirty="0">
              <a:solidFill>
                <a:schemeClr val="tx1"/>
              </a:solidFill>
            </a:endParaRPr>
          </a:p>
        </p:txBody>
      </p:sp>
    </p:spTree>
    <p:extLst>
      <p:ext uri="{BB962C8B-B14F-4D97-AF65-F5344CB8AC3E}">
        <p14:creationId xmlns:p14="http://schemas.microsoft.com/office/powerpoint/2010/main" val="3301153475"/>
      </p:ext>
    </p:extLst>
  </p:cSld>
  <p:clrMapOvr>
    <a:masterClrMapping/>
  </p:clrMapOvr>
  <p:transition advTm="54092"/>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p:cNvSpPr>
            <a:spLocks noGrp="1"/>
          </p:cNvSpPr>
          <p:nvPr>
            <p:ph type="title"/>
          </p:nvPr>
        </p:nvSpPr>
        <p:spPr>
          <a:xfrm>
            <a:off x="457200" y="228600"/>
            <a:ext cx="8229600" cy="914400"/>
          </a:xfrm>
        </p:spPr>
        <p:txBody>
          <a:bodyPr>
            <a:normAutofit/>
          </a:bodyPr>
          <a:lstStyle/>
          <a:p>
            <a:pPr>
              <a:defRPr/>
            </a:pPr>
            <a:r>
              <a:rPr lang="en-US" sz="3200" b="1" dirty="0">
                <a:solidFill>
                  <a:srgbClr val="C00000"/>
                </a:solidFill>
                <a:latin typeface="Arial" pitchFamily="34" charset="0"/>
                <a:cs typeface="Arial" pitchFamily="34" charset="0"/>
              </a:rPr>
              <a:t>Market Needs</a:t>
            </a:r>
          </a:p>
        </p:txBody>
      </p:sp>
      <p:sp>
        <p:nvSpPr>
          <p:cNvPr id="6" name="Content Placeholder 2"/>
          <p:cNvSpPr txBox="1">
            <a:spLocks/>
          </p:cNvSpPr>
          <p:nvPr/>
        </p:nvSpPr>
        <p:spPr>
          <a:xfrm>
            <a:off x="457200" y="1219200"/>
            <a:ext cx="8305800" cy="4648200"/>
          </a:xfrm>
          <a:prstGeom prst="rect">
            <a:avLst/>
          </a:prstGeom>
        </p:spPr>
        <p:txBody>
          <a:bodyPr vert="horz" lIns="91440" tIns="45720" rIns="91440" bIns="45720" rtlCol="0">
            <a:normAutofit/>
          </a:bodyPr>
          <a:lstStyle/>
          <a:p>
            <a:pPr>
              <a:buBlip>
                <a:blip r:embed="rId3"/>
              </a:buBlip>
            </a:pPr>
            <a:r>
              <a:rPr lang="en-CA" sz="2400" dirty="0"/>
              <a:t> There were still unanswered questions:</a:t>
            </a:r>
          </a:p>
          <a:p>
            <a:pPr lvl="1">
              <a:buBlip>
                <a:blip r:embed="rId3"/>
              </a:buBlip>
            </a:pPr>
            <a:r>
              <a:rPr lang="en-CA" sz="2400" dirty="0"/>
              <a:t> How do these coated films perform in the most demanding packaging applications, such as retort?</a:t>
            </a:r>
          </a:p>
          <a:p>
            <a:pPr lvl="1">
              <a:buBlip>
                <a:blip r:embed="rId3"/>
              </a:buBlip>
            </a:pPr>
            <a:r>
              <a:rPr lang="en-CA" sz="2400" dirty="0"/>
              <a:t> How can these films be made on large scale production equipment, so they are commercially viable?</a:t>
            </a:r>
          </a:p>
          <a:p>
            <a:pPr lvl="1"/>
            <a:endParaRPr lang="en-CA" sz="2400" dirty="0"/>
          </a:p>
          <a:p>
            <a:pPr>
              <a:buBlip>
                <a:blip r:embed="rId3"/>
              </a:buBlip>
            </a:pPr>
            <a:r>
              <a:rPr lang="en-CA" sz="2400" dirty="0"/>
              <a:t> Recently, we have been working to build our knowledge base with new adhesive lamination &amp; retort studies</a:t>
            </a:r>
          </a:p>
          <a:p>
            <a:pPr>
              <a:buBlip>
                <a:blip r:embed="rId3"/>
              </a:buBlip>
            </a:pPr>
            <a:endParaRPr lang="en-CA" sz="2400" dirty="0"/>
          </a:p>
          <a:p>
            <a:pPr>
              <a:buBlip>
                <a:blip r:embed="rId3"/>
              </a:buBlip>
            </a:pPr>
            <a:r>
              <a:rPr kumimoji="0" lang="en-US" sz="2400" b="0" i="0" u="none" strike="noStrike" kern="1200" cap="none" spc="0" normalizeH="0" baseline="0" noProof="0" dirty="0">
                <a:ln>
                  <a:noFill/>
                </a:ln>
                <a:solidFill>
                  <a:schemeClr val="tx1"/>
                </a:solidFill>
                <a:effectLst/>
                <a:uLnTx/>
                <a:uFillTx/>
                <a:latin typeface="+mn-lt"/>
                <a:ea typeface="+mn-ea"/>
                <a:cs typeface="+mn-cs"/>
              </a:rPr>
              <a:t> </a:t>
            </a:r>
            <a:r>
              <a:rPr lang="en-US" sz="2400" dirty="0"/>
              <a:t>To make this commercially viable, </a:t>
            </a:r>
            <a:r>
              <a:rPr kumimoji="0" lang="en-US" sz="2400" b="0" i="0" u="none" strike="noStrike" kern="1200" cap="none" spc="0" normalizeH="0" baseline="0" noProof="0" dirty="0">
                <a:ln>
                  <a:noFill/>
                </a:ln>
                <a:solidFill>
                  <a:schemeClr val="tx1"/>
                </a:solidFill>
                <a:effectLst/>
                <a:uLnTx/>
                <a:uFillTx/>
                <a:latin typeface="+mn-lt"/>
                <a:ea typeface="+mn-ea"/>
                <a:cs typeface="+mn-cs"/>
              </a:rPr>
              <a:t>we also needed</a:t>
            </a:r>
            <a:r>
              <a:rPr kumimoji="0" lang="en-US" sz="2400" b="0" i="0" u="none" strike="noStrike" kern="1200" cap="none" spc="0" normalizeH="0" noProof="0" dirty="0">
                <a:ln>
                  <a:noFill/>
                </a:ln>
                <a:solidFill>
                  <a:schemeClr val="tx1"/>
                </a:solidFill>
                <a:effectLst/>
                <a:uLnTx/>
                <a:uFillTx/>
                <a:latin typeface="+mn-lt"/>
                <a:ea typeface="+mn-ea"/>
                <a:cs typeface="+mn-cs"/>
              </a:rPr>
              <a:t> to scale up the process </a:t>
            </a:r>
            <a:endParaRPr lang="en-US" sz="2400" dirty="0"/>
          </a:p>
          <a:p>
            <a:pPr lvl="1">
              <a:buBlip>
                <a:blip r:embed="rId3"/>
              </a:buBlip>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5" name="Straight Connector 4"/>
          <p:cNvCxnSpPr/>
          <p:nvPr/>
        </p:nvCxnSpPr>
        <p:spPr>
          <a:xfrm>
            <a:off x="533400" y="1143000"/>
            <a:ext cx="82296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9" name="Slide Number Placeholder 8"/>
          <p:cNvSpPr>
            <a:spLocks noGrp="1"/>
          </p:cNvSpPr>
          <p:nvPr>
            <p:ph type="sldNum" sz="quarter" idx="12"/>
          </p:nvPr>
        </p:nvSpPr>
        <p:spPr>
          <a:xfrm>
            <a:off x="6629400" y="6324600"/>
            <a:ext cx="2133600" cy="365125"/>
          </a:xfrm>
        </p:spPr>
        <p:txBody>
          <a:bodyPr/>
          <a:lstStyle/>
          <a:p>
            <a:fld id="{CFB04BB5-4AD0-4298-AD2E-6E12BF13CCFF}" type="slidenum">
              <a:rPr lang="en-US" sz="1400" smtClean="0">
                <a:solidFill>
                  <a:schemeClr val="tx1"/>
                </a:solidFill>
              </a:rPr>
              <a:pPr/>
              <a:t>8</a:t>
            </a:fld>
            <a:endParaRPr lang="en-US" sz="1400" dirty="0">
              <a:solidFill>
                <a:schemeClr val="tx1"/>
              </a:solidFill>
            </a:endParaRPr>
          </a:p>
        </p:txBody>
      </p:sp>
    </p:spTree>
    <p:extLst>
      <p:ext uri="{BB962C8B-B14F-4D97-AF65-F5344CB8AC3E}">
        <p14:creationId xmlns:p14="http://schemas.microsoft.com/office/powerpoint/2010/main" val="1815635445"/>
      </p:ext>
    </p:extLst>
  </p:cSld>
  <p:clrMapOvr>
    <a:masterClrMapping/>
  </p:clrMapOvr>
  <p:transition advTm="25217"/>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15000"/>
          </a:xfrm>
          <a:ln>
            <a:solidFill>
              <a:srgbClr val="C00000"/>
            </a:solidFill>
          </a:ln>
        </p:spPr>
        <p:txBody>
          <a:bodyPr>
            <a:normAutofit/>
          </a:bodyPr>
          <a:lstStyle/>
          <a:p>
            <a:r>
              <a:rPr lang="en-CA" sz="4000" b="1" dirty="0">
                <a:solidFill>
                  <a:srgbClr val="C00000"/>
                </a:solidFill>
                <a:latin typeface="Cambria" pitchFamily="18" charset="0"/>
              </a:rPr>
              <a:t>Retort Trials</a:t>
            </a:r>
          </a:p>
        </p:txBody>
      </p:sp>
      <p:sp>
        <p:nvSpPr>
          <p:cNvPr id="5" name="Slide Number Placeholder 4"/>
          <p:cNvSpPr>
            <a:spLocks noGrp="1"/>
          </p:cNvSpPr>
          <p:nvPr>
            <p:ph type="sldNum" sz="quarter" idx="12"/>
          </p:nvPr>
        </p:nvSpPr>
        <p:spPr>
          <a:xfrm>
            <a:off x="6553200" y="6356350"/>
            <a:ext cx="381000" cy="365125"/>
          </a:xfrm>
        </p:spPr>
        <p:txBody>
          <a:bodyPr/>
          <a:lstStyle/>
          <a:p>
            <a:fld id="{CFB04BB5-4AD0-4298-AD2E-6E12BF13CCFF}" type="slidenum">
              <a:rPr lang="en-US" sz="1400" smtClean="0">
                <a:solidFill>
                  <a:schemeClr val="tx1"/>
                </a:solidFill>
              </a:rPr>
              <a:pPr/>
              <a:t>9</a:t>
            </a:fld>
            <a:endParaRPr lang="en-US" sz="1400" dirty="0">
              <a:solidFill>
                <a:schemeClr val="tx1"/>
              </a:solidFill>
            </a:endParaRPr>
          </a:p>
        </p:txBody>
      </p:sp>
    </p:spTree>
    <p:extLst>
      <p:ext uri="{BB962C8B-B14F-4D97-AF65-F5344CB8AC3E}">
        <p14:creationId xmlns:p14="http://schemas.microsoft.com/office/powerpoint/2010/main" val="52730055"/>
      </p:ext>
    </p:extLst>
  </p:cSld>
  <p:clrMapOvr>
    <a:masterClrMapping/>
  </p:clrMapOvr>
  <p:transition advTm="10245"/>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49488</TotalTime>
  <Words>3034</Words>
  <Application>Microsoft Office PowerPoint</Application>
  <PresentationFormat>On-screen Show (4:3)</PresentationFormat>
  <Paragraphs>201</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Cambria</vt:lpstr>
      <vt:lpstr>Tahoma</vt:lpstr>
      <vt:lpstr>Office Theme</vt:lpstr>
      <vt:lpstr>PowerPoint Presentation</vt:lpstr>
      <vt:lpstr> Outline</vt:lpstr>
      <vt:lpstr>Introduction</vt:lpstr>
      <vt:lpstr>The In-line Vacuum Coating Process</vt:lpstr>
      <vt:lpstr>Flat Sheet Barrier Properties</vt:lpstr>
      <vt:lpstr>Market Needs</vt:lpstr>
      <vt:lpstr>Market Needs</vt:lpstr>
      <vt:lpstr>Market Needs</vt:lpstr>
      <vt:lpstr>Retort Trials</vt:lpstr>
      <vt:lpstr>Retort Structures</vt:lpstr>
      <vt:lpstr>Retort Study – Sample Preparation</vt:lpstr>
      <vt:lpstr>Retort Study – Bond Strength Tests</vt:lpstr>
      <vt:lpstr>Retort Study – Pouch Study</vt:lpstr>
      <vt:lpstr>Retort Study</vt:lpstr>
      <vt:lpstr>Lamination Trials</vt:lpstr>
      <vt:lpstr>Lamination Structures: High Barrier with CPP Sealant</vt:lpstr>
      <vt:lpstr>Lamination Structures: High Barrier with LDPE Sealant</vt:lpstr>
      <vt:lpstr>Lamination Study – Preparation</vt:lpstr>
      <vt:lpstr>Bond &amp; Barrier Data: High Barrier with CPP Sealant</vt:lpstr>
      <vt:lpstr>Bond &amp; Barrier Data: High Barrier with LDPE Sealant</vt:lpstr>
      <vt:lpstr>Scaling Up</vt:lpstr>
      <vt:lpstr>The State of the Art</vt:lpstr>
      <vt:lpstr>Conclusions</vt:lpstr>
      <vt:lpstr>Conclusions</vt:lpstr>
      <vt:lpstr>Special Thanks</vt:lpstr>
      <vt:lpstr>Further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CDurie</dc:creator>
  <cp:lastModifiedBy>Naomi Panagapka</cp:lastModifiedBy>
  <cp:revision>592</cp:revision>
  <cp:lastPrinted>2016-10-01T11:09:34Z</cp:lastPrinted>
  <dcterms:created xsi:type="dcterms:W3CDTF">2013-01-02T20:32:35Z</dcterms:created>
  <dcterms:modified xsi:type="dcterms:W3CDTF">2017-09-06T15:57:46Z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_Steward">
    <vt:lpwstr>Jopko L u538320</vt:lpwstr>
  </property>
  <property fmtid="{D5CDD505-2E9C-101B-9397-08002B2CF9AE}" pid="3" name="Information_Classification">
    <vt:lpwstr>DOW RESTRICTED</vt:lpwstr>
  </property>
  <property fmtid="{D5CDD505-2E9C-101B-9397-08002B2CF9AE}" pid="4" name="Record_Title_ID">
    <vt:lpwstr>72</vt:lpwstr>
  </property>
  <property fmtid="{D5CDD505-2E9C-101B-9397-08002B2CF9AE}" pid="5" name="Initial_Creation_Date">
    <vt:filetime>2013-03-18T17:28:26Z</vt:filetime>
  </property>
  <property fmtid="{D5CDD505-2E9C-101B-9397-08002B2CF9AE}" pid="6" name="Retention_Period_Start_Date">
    <vt:filetime>2013-09-09T21:49:49Z</vt:filetime>
  </property>
  <property fmtid="{D5CDD505-2E9C-101B-9397-08002B2CF9AE}" pid="7" name="Last_Reviewed_Date">
    <vt:lpwstr/>
  </property>
  <property fmtid="{D5CDD505-2E9C-101B-9397-08002B2CF9AE}" pid="8" name="Retention_Review_Frequency">
    <vt:lpwstr/>
  </property>
  <property fmtid="{D5CDD505-2E9C-101B-9397-08002B2CF9AE}" pid="9" name="_NewReviewCycle">
    <vt:lpwstr/>
  </property>
  <property fmtid="{D5CDD505-2E9C-101B-9397-08002B2CF9AE}" pid="10" name="Update_Footer">
    <vt:lpwstr>No</vt:lpwstr>
  </property>
  <property fmtid="{D5CDD505-2E9C-101B-9397-08002B2CF9AE}" pid="11" name="Radio_Button">
    <vt:lpwstr>NONE</vt:lpwstr>
  </property>
  <property fmtid="{D5CDD505-2E9C-101B-9397-08002B2CF9AE}" pid="12" name="lqminfo">
    <vt:i4>12</vt:i4>
  </property>
  <property fmtid="{D5CDD505-2E9C-101B-9397-08002B2CF9AE}" pid="13" name="lqmsess">
    <vt:lpwstr>4f7c9655-c55e-4b5e-938c-8eb0dbc28f5d</vt:lpwstr>
  </property>
</Properties>
</file>